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72" r:id="rId11"/>
    <p:sldId id="265" r:id="rId12"/>
    <p:sldId id="280" r:id="rId13"/>
    <p:sldId id="266" r:id="rId14"/>
    <p:sldId id="273" r:id="rId15"/>
    <p:sldId id="267" r:id="rId16"/>
    <p:sldId id="274" r:id="rId17"/>
    <p:sldId id="268" r:id="rId18"/>
    <p:sldId id="275" r:id="rId19"/>
    <p:sldId id="269" r:id="rId20"/>
    <p:sldId id="276" r:id="rId21"/>
    <p:sldId id="270" r:id="rId22"/>
    <p:sldId id="277" r:id="rId23"/>
    <p:sldId id="278" r:id="rId24"/>
    <p:sldId id="279" r:id="rId25"/>
    <p:sldId id="271" r:id="rId26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ójkąt prostokątny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7" name="Podtytuł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grpSp>
        <p:nvGrpSpPr>
          <p:cNvPr id="2" name="Grup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Dowolny kształt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Dowolny kształt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Dowolny kształt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Łącznik prosty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Symbol zastępczy daty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E6CD5DF-5F1A-4BC3-B20B-24F91201AB20}" type="datetimeFigureOut">
              <a:rPr lang="pl-PL" smtClean="0"/>
              <a:pPr/>
              <a:t>2016-11-17</a:t>
            </a:fld>
            <a:endParaRPr lang="pl-PL"/>
          </a:p>
        </p:txBody>
      </p:sp>
      <p:sp>
        <p:nvSpPr>
          <p:cNvPr id="19" name="Symbol zastępczy stopki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27" name="Symbol zastępczy numeru slajd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1458A96-6377-4FFE-A5EC-47D6648A0DA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6CD5DF-5F1A-4BC3-B20B-24F91201AB20}" type="datetimeFigureOut">
              <a:rPr lang="pl-PL" smtClean="0"/>
              <a:pPr/>
              <a:t>2016-11-17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458A96-6377-4FFE-A5EC-47D6648A0DA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6CD5DF-5F1A-4BC3-B20B-24F91201AB20}" type="datetimeFigureOut">
              <a:rPr lang="pl-PL" smtClean="0"/>
              <a:pPr/>
              <a:t>2016-11-17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458A96-6377-4FFE-A5EC-47D6648A0DA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6CD5DF-5F1A-4BC3-B20B-24F91201AB20}" type="datetimeFigureOut">
              <a:rPr lang="pl-PL" smtClean="0"/>
              <a:pPr/>
              <a:t>2016-11-17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458A96-6377-4FFE-A5EC-47D6648A0DA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Tytuł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6CD5DF-5F1A-4BC3-B20B-24F91201AB20}" type="datetimeFigureOut">
              <a:rPr lang="pl-PL" smtClean="0"/>
              <a:pPr/>
              <a:t>2016-11-17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458A96-6377-4FFE-A5EC-47D6648A0DA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Pag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Pag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6CD5DF-5F1A-4BC3-B20B-24F91201AB20}" type="datetimeFigureOut">
              <a:rPr lang="pl-PL" smtClean="0"/>
              <a:pPr/>
              <a:t>2016-11-17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458A96-6377-4FFE-A5EC-47D6648A0DA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6CD5DF-5F1A-4BC3-B20B-24F91201AB20}" type="datetimeFigureOut">
              <a:rPr lang="pl-PL" smtClean="0"/>
              <a:pPr/>
              <a:t>2016-11-17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458A96-6377-4FFE-A5EC-47D6648A0DA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6CD5DF-5F1A-4BC3-B20B-24F91201AB20}" type="datetimeFigureOut">
              <a:rPr lang="pl-PL" smtClean="0"/>
              <a:pPr/>
              <a:t>2016-11-17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458A96-6377-4FFE-A5EC-47D6648A0DA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6CD5DF-5F1A-4BC3-B20B-24F91201AB20}" type="datetimeFigureOut">
              <a:rPr lang="pl-PL" smtClean="0"/>
              <a:pPr/>
              <a:t>2016-11-17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458A96-6377-4FFE-A5EC-47D6648A0DA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E6CD5DF-5F1A-4BC3-B20B-24F91201AB20}" type="datetimeFigureOut">
              <a:rPr lang="pl-PL" smtClean="0"/>
              <a:pPr/>
              <a:t>2016-11-17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1458A96-6377-4FFE-A5EC-47D6648A0DA0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E6CD5DF-5F1A-4BC3-B20B-24F91201AB20}" type="datetimeFigureOut">
              <a:rPr lang="pl-PL" smtClean="0"/>
              <a:pPr/>
              <a:t>2016-11-17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1458A96-6377-4FFE-A5EC-47D6648A0DA0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8" name="Dowolny kształt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Dowolny kształt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ójkąt prostokątny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Łącznik prosty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ag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Pag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owolny kształt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Dowolny kształt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ójkąt prostokątny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Łącznik prosty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ymbol zastępczy tytuł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0" name="Symbol zastępczy tekstu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E6CD5DF-5F1A-4BC3-B20B-24F91201AB20}" type="datetimeFigureOut">
              <a:rPr lang="pl-PL" smtClean="0"/>
              <a:pPr/>
              <a:t>2016-11-17</a:t>
            </a:fld>
            <a:endParaRPr lang="pl-PL"/>
          </a:p>
        </p:txBody>
      </p:sp>
      <p:sp>
        <p:nvSpPr>
          <p:cNvPr id="22" name="Symbol zastępczy stopki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1458A96-6377-4FFE-A5EC-47D6648A0DA0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wmf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wmf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es.com/lessons/coKZJyymIF2gzA/na-tropie-przeszlosci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tablic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9144000" cy="4227271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323528" y="4376311"/>
            <a:ext cx="7772400" cy="2481689"/>
          </a:xfrm>
        </p:spPr>
        <p:txBody>
          <a:bodyPr>
            <a:normAutofit/>
          </a:bodyPr>
          <a:lstStyle/>
          <a:p>
            <a:pPr algn="l"/>
            <a:r>
              <a:rPr lang="pl-PL" b="1" dirty="0" smtClean="0">
                <a:solidFill>
                  <a:schemeClr val="tx1"/>
                </a:solidFill>
              </a:rPr>
              <a:t>Sprawdzamy, co już znamy.</a:t>
            </a:r>
          </a:p>
          <a:p>
            <a:pPr algn="l"/>
            <a:r>
              <a:rPr lang="pl-PL" b="1" dirty="0" smtClean="0">
                <a:solidFill>
                  <a:schemeClr val="tx1"/>
                </a:solidFill>
              </a:rPr>
              <a:t>Joanna Żylińska</a:t>
            </a:r>
          </a:p>
          <a:p>
            <a:pPr algn="l"/>
            <a:r>
              <a:rPr lang="pl-PL" b="1" dirty="0" smtClean="0">
                <a:solidFill>
                  <a:schemeClr val="tx1"/>
                </a:solidFill>
              </a:rPr>
              <a:t>Szkoła Podstawowa nr 15</a:t>
            </a:r>
          </a:p>
          <a:p>
            <a:pPr algn="l"/>
            <a:r>
              <a:rPr lang="pl-PL" b="1" dirty="0" smtClean="0">
                <a:solidFill>
                  <a:schemeClr val="tx1"/>
                </a:solidFill>
              </a:rPr>
              <a:t>w Olsztynie</a:t>
            </a:r>
          </a:p>
          <a:p>
            <a:pPr algn="l"/>
            <a:r>
              <a:rPr lang="pl-PL" b="1" dirty="0" smtClean="0">
                <a:solidFill>
                  <a:schemeClr val="tx1"/>
                </a:solidFill>
              </a:rPr>
              <a:t>Konkurs – Mentor Roku</a:t>
            </a:r>
            <a:endParaRPr lang="pl-PL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stron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214568" cy="2977339"/>
          </a:xfr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" name="Obraz 4" descr="blendspac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132856"/>
            <a:ext cx="4932040" cy="4725144"/>
          </a:xfrm>
          <a:prstGeom prst="rect">
            <a:avLst/>
          </a:prstGeom>
        </p:spPr>
      </p:pic>
      <p:pic>
        <p:nvPicPr>
          <p:cNvPr id="6" name="Obraz 5" descr="b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1717010"/>
            <a:ext cx="4211960" cy="5140990"/>
          </a:xfrm>
          <a:prstGeom prst="rect">
            <a:avLst/>
          </a:prstGeom>
        </p:spPr>
      </p:pic>
      <p:pic>
        <p:nvPicPr>
          <p:cNvPr id="7" name="Obraz 6" descr="MC900088884,dzieci.WM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44208" y="0"/>
            <a:ext cx="2160240" cy="1717653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0" y="1717010"/>
            <a:ext cx="3131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smtClean="0"/>
              <a:t>Strona szkoły – zrzut ekranu</a:t>
            </a:r>
            <a:endParaRPr lang="pl-PL" i="1" dirty="0"/>
          </a:p>
        </p:txBody>
      </p:sp>
      <p:sp>
        <p:nvSpPr>
          <p:cNvPr id="8" name="pole tekstowe 7"/>
          <p:cNvSpPr txBox="1"/>
          <p:nvPr/>
        </p:nvSpPr>
        <p:spPr>
          <a:xfrm>
            <a:off x="179512" y="6093296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err="1" smtClean="0"/>
              <a:t>Blendspace</a:t>
            </a:r>
            <a:endParaRPr lang="pl-PL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pl-PL" b="1" dirty="0" smtClean="0"/>
              <a:t>5. Domino historyczne:</a:t>
            </a:r>
          </a:p>
          <a:p>
            <a:pPr marL="514350" indent="-514350">
              <a:buFontTx/>
              <a:buChar char="-"/>
            </a:pPr>
            <a:r>
              <a:rPr lang="pl-PL" dirty="0" smtClean="0"/>
              <a:t>Każdy zespół otrzymuje planszę i kostki do gry oraz zestaw pytań,</a:t>
            </a:r>
          </a:p>
          <a:p>
            <a:pPr marL="514350" indent="-514350">
              <a:buFontTx/>
              <a:buChar char="-"/>
            </a:pPr>
            <a:r>
              <a:rPr lang="pl-PL" dirty="0" smtClean="0"/>
              <a:t>Wyjaśnienie na czym będzie polegała praca,</a:t>
            </a:r>
          </a:p>
          <a:p>
            <a:pPr marL="514350" indent="-514350">
              <a:buFontTx/>
              <a:buChar char="-"/>
            </a:pPr>
            <a:r>
              <a:rPr lang="pl-PL" dirty="0" smtClean="0"/>
              <a:t>Zespoły będą mogły przyklejać kostki na planszy po rozwiązaniu zadań z każdego etapu.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u="sng" dirty="0" smtClean="0"/>
              <a:t>Na tropie przeszłości – przebieg lekcji.</a:t>
            </a:r>
            <a:endParaRPr lang="pl-PL" b="1" u="sng" dirty="0"/>
          </a:p>
        </p:txBody>
      </p:sp>
      <p:pic>
        <p:nvPicPr>
          <p:cNvPr id="4" name="Obraz 3" descr="MC900001084,chłopiec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4797152"/>
            <a:ext cx="1814170" cy="1237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79709" y="1772817"/>
            <a:ext cx="4968553" cy="3960439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Domino historyczne.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767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pl-PL" b="1" dirty="0" smtClean="0"/>
              <a:t>Domino historyczne – etapy pracy – zadania.</a:t>
            </a:r>
          </a:p>
          <a:p>
            <a:pPr marL="514350" indent="-514350">
              <a:buNone/>
            </a:pPr>
            <a:r>
              <a:rPr lang="pl-PL" b="1" dirty="0" smtClean="0"/>
              <a:t>1. Historia – czas – mapa.</a:t>
            </a:r>
          </a:p>
          <a:p>
            <a:pPr marL="514350" indent="-514350">
              <a:buNone/>
            </a:pPr>
            <a:r>
              <a:rPr lang="pl-PL" dirty="0" smtClean="0"/>
              <a:t>- Wykorzystujemy quiz przygotowany w aplikacji </a:t>
            </a:r>
            <a:r>
              <a:rPr lang="pl-PL" dirty="0" err="1" smtClean="0"/>
              <a:t>Plickers</a:t>
            </a:r>
            <a:r>
              <a:rPr lang="pl-PL" dirty="0" smtClean="0"/>
              <a:t>,</a:t>
            </a:r>
          </a:p>
          <a:p>
            <a:pPr marL="514350" indent="-514350">
              <a:buNone/>
            </a:pPr>
            <a:r>
              <a:rPr lang="pl-PL" dirty="0" smtClean="0"/>
              <a:t>- Uczniowie za pomocą kodów udzielają odpowiedzi na wyświetlane na tablicy pytania,</a:t>
            </a:r>
          </a:p>
          <a:p>
            <a:pPr marL="514350" indent="-514350">
              <a:buNone/>
            </a:pPr>
            <a:r>
              <a:rPr lang="pl-PL" dirty="0" smtClean="0"/>
              <a:t>- Nauczyciel i wybrani uczniowie, skanują odpowiedzi , zainteresowani natychmiast widzą wyniki,</a:t>
            </a:r>
          </a:p>
          <a:p>
            <a:pPr marL="514350" indent="-514350">
              <a:buNone/>
            </a:pPr>
            <a:r>
              <a:rPr lang="pl-PL" dirty="0" smtClean="0"/>
              <a:t>- Grupy, które prawidłowo odpowiedzą na pytania, mogą przykleić właściwe pojęcia na planszy.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u="sng" dirty="0" smtClean="0"/>
              <a:t>Na tropie przeszłości – przebieg lekcji.</a:t>
            </a:r>
            <a:endParaRPr lang="pl-PL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20161115_1313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24744"/>
            <a:ext cx="2545854" cy="4525963"/>
          </a:xfr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u="sng" dirty="0" smtClean="0"/>
              <a:t>Na tropie przeszłości – </a:t>
            </a:r>
            <a:r>
              <a:rPr lang="pl-PL" b="1" u="sng" dirty="0" err="1" smtClean="0"/>
              <a:t>Plickers</a:t>
            </a:r>
            <a:r>
              <a:rPr lang="pl-PL" b="1" u="sng" dirty="0" smtClean="0"/>
              <a:t>.</a:t>
            </a:r>
            <a:endParaRPr lang="pl-PL" b="1" u="sng" dirty="0"/>
          </a:p>
        </p:txBody>
      </p:sp>
      <p:pic>
        <p:nvPicPr>
          <p:cNvPr id="5" name="Obraz 4" descr="20161115_1321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3187" y="1124744"/>
            <a:ext cx="3152949" cy="4608512"/>
          </a:xfrm>
          <a:prstGeom prst="rect">
            <a:avLst/>
          </a:prstGeom>
        </p:spPr>
      </p:pic>
      <p:pic>
        <p:nvPicPr>
          <p:cNvPr id="6" name="Obraz 5" descr="20161115_1321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1124744"/>
            <a:ext cx="3347864" cy="4608512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5796136" y="5229200"/>
            <a:ext cx="3347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err="1" smtClean="0">
                <a:solidFill>
                  <a:srgbClr val="FF0000"/>
                </a:solidFill>
              </a:rPr>
              <a:t>Plickers</a:t>
            </a:r>
            <a:r>
              <a:rPr lang="pl-PL" i="1" dirty="0" smtClean="0">
                <a:solidFill>
                  <a:srgbClr val="FF0000"/>
                </a:solidFill>
              </a:rPr>
              <a:t> – widok ekranu</a:t>
            </a:r>
            <a:endParaRPr lang="pl-PL" i="1" dirty="0">
              <a:solidFill>
                <a:srgbClr val="FF0000"/>
              </a:solidFill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2699792" y="5445224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i="1" dirty="0" err="1" smtClean="0">
                <a:solidFill>
                  <a:srgbClr val="FF0000"/>
                </a:solidFill>
              </a:rPr>
              <a:t>Plickers</a:t>
            </a:r>
            <a:r>
              <a:rPr lang="pl-PL" i="1" dirty="0" smtClean="0">
                <a:solidFill>
                  <a:srgbClr val="FF0000"/>
                </a:solidFill>
              </a:rPr>
              <a:t> - odpowiedzi</a:t>
            </a:r>
            <a:endParaRPr lang="pl-PL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b="1" dirty="0" smtClean="0"/>
              <a:t>2. Źródła historyczne:</a:t>
            </a:r>
          </a:p>
          <a:p>
            <a:pPr>
              <a:buNone/>
            </a:pPr>
            <a:r>
              <a:rPr lang="pl-PL" dirty="0" smtClean="0"/>
              <a:t>- Wykorzystujemy grę interaktywną „Wisielec”</a:t>
            </a:r>
          </a:p>
          <a:p>
            <a:pPr>
              <a:buNone/>
            </a:pPr>
            <a:r>
              <a:rPr lang="pl-PL" dirty="0" smtClean="0"/>
              <a:t>- Zespoły odgadują hasła związane ze źródłami historycznymi</a:t>
            </a:r>
          </a:p>
          <a:p>
            <a:pPr>
              <a:buNone/>
            </a:pPr>
            <a:r>
              <a:rPr lang="pl-PL" dirty="0" smtClean="0"/>
              <a:t>- Grupa, która odgadnie hasło może przykleić odpowiednią kostkę na planszy.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u="sng" dirty="0" smtClean="0"/>
              <a:t>Na tropie przeszłości – przebieg lekcji.</a:t>
            </a:r>
            <a:endParaRPr lang="pl-PL" b="1" u="sng" dirty="0"/>
          </a:p>
        </p:txBody>
      </p:sp>
      <p:pic>
        <p:nvPicPr>
          <p:cNvPr id="5" name="Obraz 4" descr="MC900089056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4365104"/>
            <a:ext cx="1591056" cy="18041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20161116_1646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1556792"/>
            <a:ext cx="4104456" cy="2260848"/>
          </a:xfr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u="sng" dirty="0" smtClean="0"/>
              <a:t>Wisielec – Learning </a:t>
            </a:r>
            <a:r>
              <a:rPr lang="pl-PL" b="1" u="sng" dirty="0" err="1" smtClean="0"/>
              <a:t>apps</a:t>
            </a:r>
            <a:r>
              <a:rPr lang="pl-PL" b="1" u="sng" dirty="0" smtClean="0"/>
              <a:t>.</a:t>
            </a:r>
            <a:endParaRPr lang="pl-PL" b="1" u="sng" dirty="0"/>
          </a:p>
        </p:txBody>
      </p:sp>
      <p:pic>
        <p:nvPicPr>
          <p:cNvPr id="5" name="Obraz 4" descr="20161116_1251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1529408"/>
            <a:ext cx="3059832" cy="5328592"/>
          </a:xfrm>
          <a:prstGeom prst="rect">
            <a:avLst/>
          </a:prstGeom>
        </p:spPr>
      </p:pic>
      <p:pic>
        <p:nvPicPr>
          <p:cNvPr id="6" name="Obraz 5" descr="20161116_1251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79084" y="3284984"/>
            <a:ext cx="2864916" cy="3573016"/>
          </a:xfrm>
          <a:prstGeom prst="rect">
            <a:avLst/>
          </a:prstGeom>
        </p:spPr>
      </p:pic>
      <p:pic>
        <p:nvPicPr>
          <p:cNvPr id="7" name="Obraz 6" descr="MC900089056.WM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20272" y="980728"/>
            <a:ext cx="1591056" cy="18041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b="1" dirty="0" smtClean="0"/>
              <a:t>3. Mierzenie czasu w historii:</a:t>
            </a:r>
          </a:p>
          <a:p>
            <a:pPr>
              <a:buNone/>
            </a:pPr>
            <a:r>
              <a:rPr lang="pl-PL" dirty="0" smtClean="0"/>
              <a:t>- Przypominamy, w jaki sposób określa się wiek wydarzenia oraz połowę wieku,</a:t>
            </a:r>
          </a:p>
          <a:p>
            <a:pPr>
              <a:buNone/>
            </a:pPr>
            <a:r>
              <a:rPr lang="pl-PL" dirty="0" smtClean="0"/>
              <a:t> - Uczniowie wykorzystują aplikację „Wieki”,</a:t>
            </a:r>
          </a:p>
          <a:p>
            <a:pPr>
              <a:buNone/>
            </a:pPr>
            <a:r>
              <a:rPr lang="pl-PL" dirty="0" smtClean="0"/>
              <a:t> - Gra składa się z dwóch krótkich etapów,</a:t>
            </a:r>
          </a:p>
          <a:p>
            <a:pPr>
              <a:buNone/>
            </a:pPr>
            <a:r>
              <a:rPr lang="pl-PL" dirty="0" smtClean="0"/>
              <a:t>- Grupy, które prawidłowo rozwiążą wszystkie zadania mogą przykleić odpowiednie kostki na planszy.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u="sng" dirty="0" smtClean="0"/>
              <a:t>Na tropie przeszłości – przebieg lekcji.</a:t>
            </a:r>
            <a:endParaRPr lang="pl-PL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20161115_1326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556792"/>
            <a:ext cx="2808312" cy="4525963"/>
          </a:xfr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u="sng" dirty="0" smtClean="0"/>
              <a:t>Wieki – aplikacja na urządzenia mobilne.</a:t>
            </a:r>
            <a:endParaRPr lang="pl-PL" b="1" u="sng" dirty="0"/>
          </a:p>
        </p:txBody>
      </p:sp>
      <p:pic>
        <p:nvPicPr>
          <p:cNvPr id="5" name="Obraz 4" descr="20161115_1327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556792"/>
            <a:ext cx="3281561" cy="43924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l-PL" b="1" dirty="0" smtClean="0"/>
              <a:t>4. Ważne postaci:</a:t>
            </a:r>
          </a:p>
          <a:p>
            <a:pPr>
              <a:buNone/>
            </a:pPr>
            <a:r>
              <a:rPr lang="pl-PL" dirty="0" smtClean="0"/>
              <a:t>- Część pojęć została ukryta w kodach QR,</a:t>
            </a:r>
          </a:p>
          <a:p>
            <a:pPr>
              <a:buNone/>
            </a:pPr>
            <a:r>
              <a:rPr lang="pl-PL" dirty="0" smtClean="0"/>
              <a:t>- Zadanie zespołów polega na zeskanowaniu kodów, odczytaniu haseł, dopasowaniu ich do pytań,</a:t>
            </a:r>
          </a:p>
          <a:p>
            <a:pPr>
              <a:buNone/>
            </a:pPr>
            <a:r>
              <a:rPr lang="pl-PL" dirty="0" smtClean="0"/>
              <a:t>- Grupy, które poradzą sobie z zadaniem, mogą przykleić swoje kostki.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u="sng" dirty="0" smtClean="0"/>
              <a:t>Na tropie przeszłości – przebieg lekcji.</a:t>
            </a:r>
            <a:endParaRPr lang="pl-PL" b="1" u="sng" dirty="0"/>
          </a:p>
        </p:txBody>
      </p:sp>
      <p:pic>
        <p:nvPicPr>
          <p:cNvPr id="5" name="Obraz 4" descr="MC900019332,komputer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192" y="4293096"/>
            <a:ext cx="2339752" cy="2564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pl-PL" dirty="0" smtClean="0"/>
              <a:t>- Przedstawiam scenariusz lekcji powtórzeniowej, przeprowadzonej w schemacie odwróconej lekcji.</a:t>
            </a:r>
          </a:p>
          <a:p>
            <a:r>
              <a:rPr lang="pl-PL" dirty="0" smtClean="0"/>
              <a:t>- Przez kilka tygodni realizowaliśmy tematy z działu.</a:t>
            </a:r>
          </a:p>
          <a:p>
            <a:r>
              <a:rPr lang="pl-PL" dirty="0" smtClean="0"/>
              <a:t>- Przed powtórzeniem uczniowie mieli się zapoznać z materiałami i zadaniami zamieszczonymi na platformie </a:t>
            </a:r>
            <a:r>
              <a:rPr lang="pl-PL" dirty="0" err="1" smtClean="0"/>
              <a:t>Blendspace</a:t>
            </a:r>
            <a:r>
              <a:rPr lang="pl-PL" dirty="0" smtClean="0"/>
              <a:t>. Tablica jest mojego autorstwa. Dzięki temu, podczas lekcji w klasie, mogliśmy skupić się na konkretnych zadaniach.</a:t>
            </a:r>
          </a:p>
          <a:p>
            <a:r>
              <a:rPr lang="pl-PL" dirty="0" smtClean="0"/>
              <a:t>- Lekcja powtórzeniowa rządzi się swoimi prawami, dlatego też kryteria sukcesu są tak liczne. Dotyczą bowiem umiejętności niezbędnych podczas pracy klasowej.</a:t>
            </a:r>
          </a:p>
          <a:p>
            <a:pPr algn="r">
              <a:buNone/>
            </a:pPr>
            <a:r>
              <a:rPr lang="pl-PL" dirty="0" smtClean="0"/>
              <a:t>Joanna Żylińska</a:t>
            </a:r>
          </a:p>
          <a:p>
            <a:endParaRPr lang="pl-PL" dirty="0" smtClean="0"/>
          </a:p>
          <a:p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u="sng" dirty="0" smtClean="0"/>
              <a:t>Na tropie przeszłości.</a:t>
            </a:r>
            <a:endParaRPr lang="pl-PL" b="1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20161116_1256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75" y="764704"/>
            <a:ext cx="3857625" cy="6093296"/>
          </a:xfrm>
          <a:prstGeom prst="rect">
            <a:avLst/>
          </a:prstGeom>
        </p:spPr>
      </p:pic>
      <p:pic>
        <p:nvPicPr>
          <p:cNvPr id="4" name="Symbol zastępczy zawartości 3" descr="20161115_13294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545854" cy="4525963"/>
          </a:xfr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u="sng" dirty="0" smtClean="0"/>
              <a:t>Zastosowanie kodów QR</a:t>
            </a:r>
            <a:endParaRPr lang="pl-PL" b="1" u="sng" dirty="0"/>
          </a:p>
        </p:txBody>
      </p:sp>
      <p:pic>
        <p:nvPicPr>
          <p:cNvPr id="6" name="Obraz 5" descr="MC900215833.W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3717032"/>
            <a:ext cx="1655275" cy="2029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None/>
            </a:pPr>
            <a:r>
              <a:rPr lang="pl-PL" dirty="0" smtClean="0"/>
              <a:t>- Po rozwiązaniu wszystkich zadań, cała plansza powinna zostać uzupełniona.</a:t>
            </a:r>
          </a:p>
          <a:p>
            <a:pPr marL="514350" indent="-514350">
              <a:buNone/>
            </a:pPr>
            <a:r>
              <a:rPr lang="pl-PL" dirty="0" smtClean="0"/>
              <a:t>- Grupy prezentują wyniki swojej pracy, ewentualnie poprawiają błędy.</a:t>
            </a:r>
          </a:p>
          <a:p>
            <a:pPr marL="514350" indent="-514350">
              <a:buNone/>
            </a:pPr>
            <a:r>
              <a:rPr lang="pl-PL" dirty="0" smtClean="0"/>
              <a:t>- Uczniowie, za pomocą świateł (zielone, żółte i czerwone), odpowiadają, czy czują się przygotowani do pracy klasowej.</a:t>
            </a:r>
          </a:p>
          <a:p>
            <a:pPr marL="514350" indent="-514350">
              <a:buNone/>
            </a:pPr>
            <a:r>
              <a:rPr lang="pl-PL" dirty="0" smtClean="0"/>
              <a:t>- Etapem kończącym lekcję są między drużynowe zawody z wykorzystaniem </a:t>
            </a:r>
            <a:r>
              <a:rPr lang="pl-PL" dirty="0" err="1" smtClean="0"/>
              <a:t>Kahoot</a:t>
            </a:r>
            <a:r>
              <a:rPr lang="pl-PL" dirty="0" smtClean="0"/>
              <a:t>. Uczniowie bardzo lubią tą aplikację, wzbudza ona niezmierne emocje, wszyscy dobrze się bawią.</a:t>
            </a:r>
          </a:p>
          <a:p>
            <a:pPr marL="514350" indent="-514350">
              <a:buNone/>
            </a:pPr>
            <a:r>
              <a:rPr lang="pl-PL" dirty="0" smtClean="0"/>
              <a:t>- Pożegnanie. Podziękowania uczniom za aktywną i efektywną pracę. Przypomnienie, że na następnej lekcji odbędzie się praca klasowa.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u="sng" dirty="0" smtClean="0"/>
              <a:t>Na tropie przeszłości – podsumowanie lekcji</a:t>
            </a:r>
            <a:endParaRPr lang="pl-PL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20161115_1338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75" y="260648"/>
            <a:ext cx="3857625" cy="6264696"/>
          </a:xfrm>
          <a:prstGeom prst="rect">
            <a:avLst/>
          </a:prstGeom>
        </p:spPr>
      </p:pic>
      <p:pic>
        <p:nvPicPr>
          <p:cNvPr id="4" name="Symbol zastępczy zawartości 3" descr="20161115_13381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268760"/>
            <a:ext cx="2545854" cy="4525963"/>
          </a:xfr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u="sng" dirty="0" smtClean="0"/>
              <a:t>Emocje na koniec – </a:t>
            </a:r>
            <a:r>
              <a:rPr lang="pl-PL" b="1" u="sng" dirty="0" err="1" smtClean="0"/>
              <a:t>Kahoot</a:t>
            </a:r>
            <a:r>
              <a:rPr lang="pl-PL" b="1" u="sng" dirty="0" smtClean="0"/>
              <a:t>!</a:t>
            </a:r>
            <a:endParaRPr lang="pl-PL" b="1" u="sng" dirty="0"/>
          </a:p>
        </p:txBody>
      </p:sp>
      <p:pic>
        <p:nvPicPr>
          <p:cNvPr id="6" name="Obraz 5" descr="MC900234093.W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3284984"/>
            <a:ext cx="1659802" cy="1904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 descr="20161116_1244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15816" y="1600200"/>
            <a:ext cx="3168352" cy="4709120"/>
          </a:xfr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u="sng" dirty="0" smtClean="0"/>
              <a:t>Drużyna, która pierwsza rozwiązała wszystkie zadania.</a:t>
            </a:r>
            <a:endParaRPr lang="pl-PL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20161116_1246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75" y="0"/>
            <a:ext cx="3857625" cy="6858000"/>
          </a:xfrm>
          <a:prstGeom prst="rect">
            <a:avLst/>
          </a:prstGeom>
        </p:spPr>
      </p:pic>
      <p:pic>
        <p:nvPicPr>
          <p:cNvPr id="4" name="Symbol zastępczy zawartości 3" descr="20161115_13070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268760"/>
            <a:ext cx="3879062" cy="3701008"/>
          </a:xfr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u="sng" dirty="0" err="1" smtClean="0">
                <a:solidFill>
                  <a:srgbClr val="FF0000"/>
                </a:solidFill>
              </a:rPr>
              <a:t>Blendspace</a:t>
            </a:r>
            <a:r>
              <a:rPr lang="pl-PL" u="sng" dirty="0" smtClean="0">
                <a:solidFill>
                  <a:srgbClr val="FF0000"/>
                </a:solidFill>
              </a:rPr>
              <a:t> i tablica interaktywna</a:t>
            </a:r>
            <a:endParaRPr lang="pl-PL" u="sng" dirty="0">
              <a:solidFill>
                <a:srgbClr val="FF0000"/>
              </a:solidFill>
            </a:endParaRPr>
          </a:p>
        </p:txBody>
      </p:sp>
      <p:pic>
        <p:nvPicPr>
          <p:cNvPr id="7" name="Obraz 6" descr="20161116_1248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3808" y="1340768"/>
            <a:ext cx="3569593" cy="5517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pl-PL" dirty="0" smtClean="0"/>
          </a:p>
          <a:p>
            <a:endParaRPr lang="pl-PL" dirty="0"/>
          </a:p>
          <a:p>
            <a:pPr algn="ctr">
              <a:buNone/>
            </a:pPr>
            <a:r>
              <a:rPr lang="pl-PL" dirty="0" smtClean="0"/>
              <a:t>Joanna Żylińska</a:t>
            </a:r>
          </a:p>
          <a:p>
            <a:pPr algn="ctr">
              <a:buNone/>
            </a:pPr>
            <a:r>
              <a:rPr lang="pl-PL" dirty="0" smtClean="0"/>
              <a:t>Szkoła Podstawowa nr 15</a:t>
            </a:r>
          </a:p>
          <a:p>
            <a:pPr algn="ctr">
              <a:buNone/>
            </a:pPr>
            <a:r>
              <a:rPr lang="pl-PL" dirty="0" smtClean="0"/>
              <a:t>im. Wojciecha Kętrzyńskiego</a:t>
            </a:r>
          </a:p>
          <a:p>
            <a:pPr algn="ctr">
              <a:buNone/>
            </a:pPr>
            <a:r>
              <a:rPr lang="pl-PL" dirty="0" smtClean="0"/>
              <a:t>10-507 Olsztyn</a:t>
            </a:r>
          </a:p>
          <a:p>
            <a:pPr algn="ctr">
              <a:buNone/>
            </a:pPr>
            <a:r>
              <a:rPr lang="pl-PL" dirty="0" smtClean="0"/>
              <a:t>ul. Kętrzyńskiego 10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Dziękuję za uwagę</a:t>
            </a:r>
            <a:endParaRPr lang="pl-PL" b="1" dirty="0"/>
          </a:p>
        </p:txBody>
      </p:sp>
      <p:pic>
        <p:nvPicPr>
          <p:cNvPr id="1027" name="Picture 3" descr="C:\Users\Asia\AppData\Local\Microsoft\Windows\Temporary Internet Files\Content.IE5\NH9921C7\Classic_smiley.svg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764704"/>
            <a:ext cx="1944216" cy="17188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b="1" dirty="0" smtClean="0"/>
              <a:t>Temat </a:t>
            </a:r>
          </a:p>
          <a:p>
            <a:pPr>
              <a:buNone/>
            </a:pPr>
            <a:r>
              <a:rPr lang="pl-PL" dirty="0" smtClean="0"/>
              <a:t>- Na tropie przeszłości – sprawdzamy, co już znamy.</a:t>
            </a:r>
          </a:p>
          <a:p>
            <a:r>
              <a:rPr lang="pl-PL" b="1" dirty="0" smtClean="0"/>
              <a:t>Cel lekcji</a:t>
            </a:r>
            <a:r>
              <a:rPr lang="pl-PL" dirty="0" smtClean="0"/>
              <a:t>: </a:t>
            </a:r>
          </a:p>
          <a:p>
            <a:pPr>
              <a:buNone/>
            </a:pPr>
            <a:r>
              <a:rPr lang="pl-PL" dirty="0" smtClean="0"/>
              <a:t>- Przypomnisz i utrwalisz wiadomości i umiejętności z działu „Na tropie przeszłości”</a:t>
            </a:r>
          </a:p>
          <a:p>
            <a:pPr>
              <a:buNone/>
            </a:pP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u="sng" dirty="0" smtClean="0"/>
              <a:t>Na tropie przeszłości - scenariusz lekcji.</a:t>
            </a:r>
            <a:endParaRPr lang="pl-PL" b="1" u="sng" dirty="0"/>
          </a:p>
        </p:txBody>
      </p:sp>
      <p:pic>
        <p:nvPicPr>
          <p:cNvPr id="4" name="Obraz 3" descr="MC900013099,książka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6216" y="4725144"/>
            <a:ext cx="1933956" cy="165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pl-PL" b="1" dirty="0" smtClean="0"/>
              <a:t>Kryterium sukcesu:</a:t>
            </a:r>
          </a:p>
          <a:p>
            <a:pPr lvl="0">
              <a:buNone/>
            </a:pPr>
            <a:r>
              <a:rPr lang="pl-PL" dirty="0" smtClean="0"/>
              <a:t>- Wyjaśnię pojęcia: </a:t>
            </a:r>
            <a:r>
              <a:rPr lang="pl-PL" dirty="0"/>
              <a:t>historia, źródła historyczne, mapa historyczna, legenda mapy.</a:t>
            </a:r>
          </a:p>
          <a:p>
            <a:pPr lvl="0">
              <a:buNone/>
            </a:pPr>
            <a:r>
              <a:rPr lang="pl-PL" dirty="0" smtClean="0"/>
              <a:t>- Określę wiek </a:t>
            </a:r>
            <a:r>
              <a:rPr lang="pl-PL" dirty="0"/>
              <a:t>wydarzenia oraz połowy tego wieku.</a:t>
            </a:r>
          </a:p>
          <a:p>
            <a:pPr lvl="0">
              <a:buNone/>
            </a:pPr>
            <a:r>
              <a:rPr lang="pl-PL" dirty="0" smtClean="0"/>
              <a:t>- Wskażę wydarzenia starsze </a:t>
            </a:r>
            <a:r>
              <a:rPr lang="pl-PL" dirty="0"/>
              <a:t>i </a:t>
            </a:r>
            <a:r>
              <a:rPr lang="pl-PL" dirty="0" smtClean="0"/>
              <a:t>młodsze.</a:t>
            </a:r>
            <a:endParaRPr lang="pl-PL" dirty="0"/>
          </a:p>
          <a:p>
            <a:pPr lvl="0">
              <a:buNone/>
            </a:pPr>
            <a:r>
              <a:rPr lang="pl-PL" dirty="0" smtClean="0"/>
              <a:t>- Wymienię podstawowe </a:t>
            </a:r>
            <a:r>
              <a:rPr lang="pl-PL" dirty="0"/>
              <a:t>jednostki mierzenia czasu w historii.</a:t>
            </a:r>
          </a:p>
          <a:p>
            <a:pPr lvl="0">
              <a:buNone/>
            </a:pPr>
            <a:r>
              <a:rPr lang="pl-PL" dirty="0" smtClean="0"/>
              <a:t>- Odczytam informację </a:t>
            </a:r>
            <a:r>
              <a:rPr lang="pl-PL" dirty="0"/>
              <a:t>z tekstu źródłowego.</a:t>
            </a:r>
          </a:p>
          <a:p>
            <a:pPr lvl="0">
              <a:buNone/>
            </a:pPr>
            <a:r>
              <a:rPr lang="pl-PL" dirty="0" smtClean="0"/>
              <a:t>- Odczytam informację </a:t>
            </a:r>
            <a:r>
              <a:rPr lang="pl-PL" dirty="0"/>
              <a:t>z mapy.</a:t>
            </a:r>
          </a:p>
          <a:p>
            <a:pPr lvl="0">
              <a:buNone/>
            </a:pPr>
            <a:r>
              <a:rPr lang="pl-PL" dirty="0" smtClean="0"/>
              <a:t>- Podzielę źródła historyczne </a:t>
            </a:r>
            <a:r>
              <a:rPr lang="pl-PL" dirty="0"/>
              <a:t>na pisane i niepisane.</a:t>
            </a:r>
          </a:p>
          <a:p>
            <a:pPr lvl="0">
              <a:buNone/>
            </a:pPr>
            <a:r>
              <a:rPr lang="pl-PL" dirty="0" smtClean="0"/>
              <a:t>- Wymienię instytucje</a:t>
            </a:r>
            <a:r>
              <a:rPr lang="pl-PL" dirty="0"/>
              <a:t>, które służą ochronie zabytków.</a:t>
            </a:r>
          </a:p>
          <a:p>
            <a:pPr lvl="0">
              <a:buNone/>
            </a:pPr>
            <a:r>
              <a:rPr lang="pl-PL" dirty="0" smtClean="0"/>
              <a:t>- Znam rzymskie liczby </a:t>
            </a:r>
            <a:r>
              <a:rPr lang="pl-PL" dirty="0"/>
              <a:t>od 1 do 21.</a:t>
            </a:r>
          </a:p>
          <a:p>
            <a:pPr>
              <a:buNone/>
            </a:pPr>
            <a:endParaRPr lang="pl-PL" dirty="0" smtClean="0"/>
          </a:p>
          <a:p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u="sng" dirty="0" smtClean="0"/>
              <a:t>Na tropie przeszłości - scenariusz lekcji.</a:t>
            </a:r>
            <a:endParaRPr lang="pl-PL" b="1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pl-PL" b="1" dirty="0" smtClean="0"/>
              <a:t>Metody:</a:t>
            </a:r>
          </a:p>
          <a:p>
            <a:pPr>
              <a:buNone/>
            </a:pPr>
            <a:r>
              <a:rPr lang="pl-PL" dirty="0" smtClean="0"/>
              <a:t>- Lekcja odwrócona</a:t>
            </a:r>
          </a:p>
          <a:p>
            <a:pPr>
              <a:buNone/>
            </a:pPr>
            <a:r>
              <a:rPr lang="pl-PL" dirty="0" smtClean="0"/>
              <a:t>- Praca w grupach</a:t>
            </a:r>
          </a:p>
          <a:p>
            <a:pPr>
              <a:buNone/>
            </a:pPr>
            <a:r>
              <a:rPr lang="pl-PL" b="1" dirty="0" smtClean="0"/>
              <a:t>Techniki:</a:t>
            </a:r>
          </a:p>
          <a:p>
            <a:pPr>
              <a:buNone/>
            </a:pPr>
            <a:r>
              <a:rPr lang="pl-PL" dirty="0" smtClean="0"/>
              <a:t>- Domino historyczne</a:t>
            </a:r>
          </a:p>
          <a:p>
            <a:pPr>
              <a:buNone/>
            </a:pPr>
            <a:r>
              <a:rPr lang="pl-PL" b="1" dirty="0" smtClean="0"/>
              <a:t>Narzędzia:</a:t>
            </a:r>
          </a:p>
          <a:p>
            <a:pPr>
              <a:buNone/>
            </a:pPr>
            <a:r>
              <a:rPr lang="pl-PL" dirty="0" smtClean="0"/>
              <a:t>- Tablica interaktywna</a:t>
            </a:r>
          </a:p>
          <a:p>
            <a:pPr>
              <a:buNone/>
            </a:pPr>
            <a:r>
              <a:rPr lang="pl-PL" dirty="0" smtClean="0"/>
              <a:t>- Tablety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u="sng" dirty="0" smtClean="0"/>
              <a:t>Na tropie przeszłości - scenariusz lekcji.</a:t>
            </a:r>
            <a:endParaRPr lang="pl-PL" b="1" u="sng" dirty="0"/>
          </a:p>
        </p:txBody>
      </p:sp>
      <p:pic>
        <p:nvPicPr>
          <p:cNvPr id="4" name="Obraz 3" descr="MC900001084,chłopiec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4653136"/>
            <a:ext cx="1814170" cy="12371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pl-PL" b="1" dirty="0" smtClean="0"/>
              <a:t>Środki dydaktyczne:</a:t>
            </a:r>
          </a:p>
          <a:p>
            <a:pPr>
              <a:buNone/>
            </a:pPr>
            <a:r>
              <a:rPr lang="pl-PL" dirty="0" smtClean="0"/>
              <a:t>- Materiał powtórzeniowy przygotowany na platformie </a:t>
            </a:r>
            <a:r>
              <a:rPr lang="pl-PL" dirty="0" err="1" smtClean="0"/>
              <a:t>Blendspace</a:t>
            </a:r>
            <a:r>
              <a:rPr lang="pl-PL" dirty="0" smtClean="0"/>
              <a:t> i udostępniony na stronie internetowej szkoły, zawierająca plansze edukacyjne, filmy, prezentacje, gry interaktywne w Learning </a:t>
            </a:r>
            <a:r>
              <a:rPr lang="pl-PL" dirty="0" err="1" smtClean="0"/>
              <a:t>apps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- Kostki do gry i plansza „Domino historyczne</a:t>
            </a:r>
          </a:p>
          <a:p>
            <a:pPr>
              <a:buNone/>
            </a:pPr>
            <a:r>
              <a:rPr lang="pl-PL" dirty="0" smtClean="0"/>
              <a:t>- Quiz przygotowany w </a:t>
            </a:r>
            <a:r>
              <a:rPr lang="pl-PL" dirty="0" err="1" smtClean="0"/>
              <a:t>Kahoot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- Quiz przygotowany w </a:t>
            </a:r>
            <a:r>
              <a:rPr lang="pl-PL" dirty="0" err="1" smtClean="0"/>
              <a:t>Plickers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- Quiz przygotowany w QR </a:t>
            </a:r>
            <a:r>
              <a:rPr lang="pl-PL" dirty="0" err="1" smtClean="0"/>
              <a:t>Code</a:t>
            </a:r>
            <a:endParaRPr lang="pl-PL" dirty="0" smtClean="0"/>
          </a:p>
          <a:p>
            <a:pPr>
              <a:buNone/>
            </a:pPr>
            <a:r>
              <a:rPr lang="pl-PL" dirty="0" smtClean="0"/>
              <a:t>- Aplikacja na urządzenia </a:t>
            </a:r>
            <a:r>
              <a:rPr lang="pl-PL" dirty="0" err="1" smtClean="0"/>
              <a:t>mobline</a:t>
            </a:r>
            <a:r>
              <a:rPr lang="pl-PL" dirty="0" smtClean="0"/>
              <a:t> „Wieki”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u="sng" dirty="0" smtClean="0"/>
              <a:t>Na tropie przeszłości – scenariusz lekcji.</a:t>
            </a:r>
            <a:endParaRPr lang="pl-PL" b="1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pl-PL" b="1" dirty="0" smtClean="0"/>
              <a:t>1. Przed wejściem do klasy uczniowie zostają podzieleni na grupy:</a:t>
            </a:r>
          </a:p>
          <a:p>
            <a:pPr marL="514350" indent="-514350">
              <a:buNone/>
            </a:pPr>
            <a:r>
              <a:rPr lang="pl-PL" dirty="0" smtClean="0"/>
              <a:t>- Każdy uczestnik losuje kartonik z zapisaną datą,</a:t>
            </a:r>
          </a:p>
          <a:p>
            <a:pPr marL="514350" indent="-514350">
              <a:buNone/>
            </a:pPr>
            <a:r>
              <a:rPr lang="pl-PL" dirty="0" smtClean="0"/>
              <a:t>- W klasie należy odnaleźć stolik, na którym leży kartka z wiekiem pasującym do daty</a:t>
            </a:r>
          </a:p>
          <a:p>
            <a:pPr marL="514350" indent="-514350">
              <a:buFontTx/>
              <a:buChar char="-"/>
            </a:pPr>
            <a:r>
              <a:rPr lang="pl-PL" dirty="0" smtClean="0"/>
              <a:t>W ten sposób tworzy się 6 czteroosobowych grup.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u="sng" dirty="0" smtClean="0"/>
              <a:t>Na tropie przeszłości – przebieg lekcji.</a:t>
            </a:r>
            <a:endParaRPr lang="pl-PL" b="1" u="sng" dirty="0"/>
          </a:p>
        </p:txBody>
      </p:sp>
      <p:pic>
        <p:nvPicPr>
          <p:cNvPr id="4" name="Obraz 3" descr="MC900009366,biret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6216" y="4365104"/>
            <a:ext cx="2627784" cy="2492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pl-PL" b="1" dirty="0" smtClean="0"/>
              <a:t>2. Przywitanie, przedstawienie tematu i celów lekcji:</a:t>
            </a:r>
          </a:p>
          <a:p>
            <a:pPr marL="514350" indent="-514350">
              <a:buNone/>
            </a:pPr>
            <a:r>
              <a:rPr lang="pl-PL" dirty="0" smtClean="0"/>
              <a:t>- Uczniowie zapisują temat,</a:t>
            </a:r>
          </a:p>
          <a:p>
            <a:pPr marL="514350" indent="-514350">
              <a:buNone/>
            </a:pPr>
            <a:r>
              <a:rPr lang="pl-PL" dirty="0" smtClean="0"/>
              <a:t>- Wspólnie omawiamy cele i kryteria sukcesu do lekcji,</a:t>
            </a:r>
          </a:p>
          <a:p>
            <a:pPr marL="514350" indent="-514350">
              <a:buNone/>
            </a:pPr>
            <a:r>
              <a:rPr lang="pl-PL" dirty="0" smtClean="0"/>
              <a:t>- Wyjaśnienie niezrozumiałych dla uczniów treści.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u="sng" dirty="0" smtClean="0"/>
              <a:t>Na tropie przeszłości – przebieg lekcji.</a:t>
            </a:r>
            <a:endParaRPr lang="pl-PL" b="1" u="sng" dirty="0"/>
          </a:p>
        </p:txBody>
      </p:sp>
      <p:pic>
        <p:nvPicPr>
          <p:cNvPr id="4" name="Obraz 3" descr="MC900013099,książka.WM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4653136"/>
            <a:ext cx="1933956" cy="165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None/>
            </a:pPr>
            <a:r>
              <a:rPr lang="pl-PL" dirty="0" smtClean="0"/>
              <a:t>3. </a:t>
            </a:r>
            <a:r>
              <a:rPr lang="pl-PL" b="1" dirty="0" smtClean="0"/>
              <a:t>Omówienie zadania domowego:</a:t>
            </a:r>
          </a:p>
          <a:p>
            <a:pPr marL="514350" indent="-514350">
              <a:buNone/>
            </a:pPr>
            <a:r>
              <a:rPr lang="pl-PL" dirty="0" smtClean="0"/>
              <a:t>- Wykorzystanie platformy </a:t>
            </a:r>
            <a:r>
              <a:rPr lang="pl-PL" dirty="0" err="1" smtClean="0"/>
              <a:t>Blendspace</a:t>
            </a:r>
            <a:endParaRPr lang="pl-PL" dirty="0" smtClean="0"/>
          </a:p>
          <a:p>
            <a:pPr marL="514350" indent="-514350">
              <a:buNone/>
            </a:pPr>
            <a:r>
              <a:rPr lang="pl-PL" dirty="0" smtClean="0"/>
              <a:t>- Pytania nauczyciela: Jak uczniowie odbierają taką formę przedstawiania wiedzy, Co było dla nich łatwe, Co sprawiło im najwięcej trudności, Czego nowego nauczyli się korzystając z przedstawionych na platformie materiałów,</a:t>
            </a:r>
          </a:p>
          <a:p>
            <a:pPr marL="514350" indent="-514350">
              <a:buNone/>
            </a:pPr>
            <a:r>
              <a:rPr lang="pl-PL" dirty="0" smtClean="0"/>
              <a:t>- Lekcję można znaleźć tu: </a:t>
            </a:r>
            <a:r>
              <a:rPr lang="pl-PL" dirty="0" err="1" smtClean="0">
                <a:hlinkClick r:id="rId2"/>
              </a:rPr>
              <a:t>Blendspace</a:t>
            </a:r>
            <a:r>
              <a:rPr lang="pl-PL" smtClean="0">
                <a:hlinkClick r:id="rId2"/>
              </a:rPr>
              <a:t> – Lekcja</a:t>
            </a:r>
            <a:r>
              <a:rPr lang="pl-PL" smtClean="0"/>
              <a:t>.</a:t>
            </a:r>
            <a:endParaRPr lang="pl-PL" dirty="0" smtClean="0"/>
          </a:p>
          <a:p>
            <a:pPr marL="514350" indent="-514350">
              <a:buNone/>
            </a:pPr>
            <a:r>
              <a:rPr lang="pl-PL" dirty="0" smtClean="0"/>
              <a:t>4. </a:t>
            </a:r>
            <a:r>
              <a:rPr lang="pl-PL" b="1" dirty="0" smtClean="0"/>
              <a:t>Przypomnienie pytań – głównych bohaterów lekcji.</a:t>
            </a:r>
            <a:endParaRPr lang="pl-PL" b="1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u="sng" dirty="0" smtClean="0"/>
              <a:t>Na tropie przeszłości – przebieg lekcji.</a:t>
            </a:r>
            <a:endParaRPr lang="pl-PL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ol">
  <a:themeElements>
    <a:clrScheme name="Odcienie szarości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Hol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Hol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189</TotalTime>
  <Words>939</Words>
  <Application>Microsoft Office PowerPoint</Application>
  <PresentationFormat>Pokaz na ekranie (4:3)</PresentationFormat>
  <Paragraphs>114</Paragraphs>
  <Slides>25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25</vt:i4>
      </vt:variant>
    </vt:vector>
  </HeadingPairs>
  <TitlesOfParts>
    <vt:vector size="30" baseType="lpstr">
      <vt:lpstr>Lucida Sans Unicode</vt:lpstr>
      <vt:lpstr>Verdana</vt:lpstr>
      <vt:lpstr>Wingdings 2</vt:lpstr>
      <vt:lpstr>Wingdings 3</vt:lpstr>
      <vt:lpstr>Hol</vt:lpstr>
      <vt:lpstr>Prezentacja programu PowerPoint</vt:lpstr>
      <vt:lpstr>Na tropie przeszłości.</vt:lpstr>
      <vt:lpstr>Na tropie przeszłości - scenariusz lekcji.</vt:lpstr>
      <vt:lpstr>Na tropie przeszłości - scenariusz lekcji.</vt:lpstr>
      <vt:lpstr>Na tropie przeszłości - scenariusz lekcji.</vt:lpstr>
      <vt:lpstr>Na tropie przeszłości – scenariusz lekcji.</vt:lpstr>
      <vt:lpstr>Na tropie przeszłości – przebieg lekcji.</vt:lpstr>
      <vt:lpstr>Na tropie przeszłości – przebieg lekcji.</vt:lpstr>
      <vt:lpstr>Na tropie przeszłości – przebieg lekcji.</vt:lpstr>
      <vt:lpstr>Prezentacja programu PowerPoint</vt:lpstr>
      <vt:lpstr>Na tropie przeszłości – przebieg lekcji.</vt:lpstr>
      <vt:lpstr>Domino historyczne.</vt:lpstr>
      <vt:lpstr>Na tropie przeszłości – przebieg lekcji.</vt:lpstr>
      <vt:lpstr>Na tropie przeszłości – Plickers.</vt:lpstr>
      <vt:lpstr>Na tropie przeszłości – przebieg lekcji.</vt:lpstr>
      <vt:lpstr>Wisielec – Learning apps.</vt:lpstr>
      <vt:lpstr>Na tropie przeszłości – przebieg lekcji.</vt:lpstr>
      <vt:lpstr>Wieki – aplikacja na urządzenia mobilne.</vt:lpstr>
      <vt:lpstr>Na tropie przeszłości – przebieg lekcji.</vt:lpstr>
      <vt:lpstr>Zastosowanie kodów QR</vt:lpstr>
      <vt:lpstr>Na tropie przeszłości – podsumowanie lekcji</vt:lpstr>
      <vt:lpstr>Emocje na koniec – Kahoot!</vt:lpstr>
      <vt:lpstr>Drużyna, która pierwsza rozwiązała wszystkie zadania.</vt:lpstr>
      <vt:lpstr>Blendspace i tablica interaktywna</vt:lpstr>
      <vt:lpstr>Dziękuję za uwagę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Asia</dc:creator>
  <cp:lastModifiedBy>SP15</cp:lastModifiedBy>
  <cp:revision>21</cp:revision>
  <dcterms:created xsi:type="dcterms:W3CDTF">2016-11-15T20:19:48Z</dcterms:created>
  <dcterms:modified xsi:type="dcterms:W3CDTF">2016-11-17T12:10:23Z</dcterms:modified>
</cp:coreProperties>
</file>