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handoutMasterIdLst>
    <p:handoutMasterId r:id="rId25"/>
  </p:handoutMasterIdLst>
  <p:sldIdLst>
    <p:sldId id="256" r:id="rId2"/>
    <p:sldId id="259" r:id="rId3"/>
    <p:sldId id="270" r:id="rId4"/>
    <p:sldId id="260" r:id="rId5"/>
    <p:sldId id="261" r:id="rId6"/>
    <p:sldId id="263" r:id="rId7"/>
    <p:sldId id="264" r:id="rId8"/>
    <p:sldId id="266" r:id="rId9"/>
    <p:sldId id="267" r:id="rId10"/>
    <p:sldId id="271" r:id="rId11"/>
    <p:sldId id="269" r:id="rId12"/>
    <p:sldId id="272" r:id="rId13"/>
    <p:sldId id="273" r:id="rId14"/>
    <p:sldId id="274" r:id="rId15"/>
    <p:sldId id="275" r:id="rId16"/>
    <p:sldId id="276" r:id="rId17"/>
    <p:sldId id="268" r:id="rId18"/>
    <p:sldId id="277" r:id="rId19"/>
    <p:sldId id="278" r:id="rId20"/>
    <p:sldId id="279" r:id="rId21"/>
    <p:sldId id="280" r:id="rId22"/>
    <p:sldId id="281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4" autoAdjust="0"/>
    <p:restoredTop sz="94595" autoAdjust="0"/>
  </p:normalViewPr>
  <p:slideViewPr>
    <p:cSldViewPr snapToGrid="0" snapToObjects="1">
      <p:cViewPr varScale="1">
        <p:scale>
          <a:sx n="112" d="100"/>
          <a:sy n="112" d="100"/>
        </p:scale>
        <p:origin x="-768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5" Type="http://schemas.openxmlformats.org/officeDocument/2006/relationships/handoutMaster" Target="handoutMasters/handoutMaster1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499184-F20A-7443-A4D2-6CC9441FD2AD}" type="datetimeFigureOut">
              <a:rPr lang="en-US" smtClean="0"/>
              <a:t>18.11.2016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6F9A41-2F58-F84F-83FF-46ADE38F9E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20186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CB1844-55E8-DC4E-AB5A-C2129D66C055}" type="datetimeFigureOut">
              <a:rPr lang="en-US" smtClean="0"/>
              <a:t>18.11.2016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Click to edit Master text styles</a:t>
            </a:r>
          </a:p>
          <a:p>
            <a:pPr lvl="1"/>
            <a:r>
              <a:rPr lang="pl-PL" smtClean="0"/>
              <a:t>Second level</a:t>
            </a:r>
          </a:p>
          <a:p>
            <a:pPr lvl="2"/>
            <a:r>
              <a:rPr lang="pl-PL" smtClean="0"/>
              <a:t>Third level</a:t>
            </a:r>
          </a:p>
          <a:p>
            <a:pPr lvl="3"/>
            <a:r>
              <a:rPr lang="pl-PL" smtClean="0"/>
              <a:t>Fourth level</a:t>
            </a:r>
          </a:p>
          <a:p>
            <a:pPr lvl="4"/>
            <a:r>
              <a:rPr lang="pl-PL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9111DF-A053-494C-A657-D63F07C39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19130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pl-PL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531936BE-AC6B-5949-BAC6-542E2195D174}" type="datetime1">
              <a:rPr lang="pl-PL" smtClean="0"/>
              <a:t>18.11.2016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 smtClean="0"/>
              <a:t>Gimnazjum nr 1 im. Hipolita Cegielskiego w Murowanej Goślinie</a:t>
            </a: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624388" y="228600"/>
            <a:ext cx="2057400" cy="20391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4346-76DC-944F-A9EE-1C50543E2DE4}" type="datetime1">
              <a:rPr lang="pl-PL" smtClean="0"/>
              <a:t>18.11.2016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Gimnazjum nr 1 im. Hipolita Cegielskiego w Murowanej Goślinie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half" idx="17"/>
          </p:nvPr>
        </p:nvSpPr>
        <p:spPr>
          <a:xfrm>
            <a:off x="502920" y="1985963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Click to edit Master text styles</a:t>
            </a:r>
          </a:p>
          <a:p>
            <a:pPr lvl="1"/>
            <a:r>
              <a:rPr lang="pl-PL" smtClean="0"/>
              <a:t>Second level</a:t>
            </a:r>
          </a:p>
          <a:p>
            <a:pPr lvl="2"/>
            <a:r>
              <a:rPr lang="pl-PL" smtClean="0"/>
              <a:t>Third level</a:t>
            </a:r>
          </a:p>
          <a:p>
            <a:pPr lvl="3"/>
            <a:r>
              <a:rPr lang="pl-PL" smtClean="0"/>
              <a:t>Fourth level</a:t>
            </a:r>
          </a:p>
          <a:p>
            <a:pPr lvl="4"/>
            <a:r>
              <a:rPr lang="pl-PL" smtClean="0"/>
              <a:t>Fifth level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8"/>
          </p:nvPr>
        </p:nvSpPr>
        <p:spPr>
          <a:xfrm>
            <a:off x="502920" y="4164965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Click to edit Master text styles</a:t>
            </a:r>
          </a:p>
          <a:p>
            <a:pPr lvl="1"/>
            <a:r>
              <a:rPr lang="pl-PL" smtClean="0"/>
              <a:t>Second level</a:t>
            </a:r>
          </a:p>
          <a:p>
            <a:pPr lvl="2"/>
            <a:r>
              <a:rPr lang="pl-PL" smtClean="0"/>
              <a:t>Third level</a:t>
            </a:r>
          </a:p>
          <a:p>
            <a:pPr lvl="3"/>
            <a:r>
              <a:rPr lang="pl-PL" smtClean="0"/>
              <a:t>Fourth level</a:t>
            </a:r>
          </a:p>
          <a:p>
            <a:pPr lvl="4"/>
            <a:r>
              <a:rPr lang="pl-PL" smtClean="0"/>
              <a:t>Fifth level</a:t>
            </a:r>
            <a:endParaRPr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Click to edit Master text styles</a:t>
            </a:r>
          </a:p>
          <a:p>
            <a:pPr lvl="1"/>
            <a:r>
              <a:rPr lang="pl-PL" smtClean="0"/>
              <a:t>Second level</a:t>
            </a:r>
          </a:p>
          <a:p>
            <a:pPr lvl="2"/>
            <a:r>
              <a:rPr lang="pl-PL" smtClean="0"/>
              <a:t>Third level</a:t>
            </a:r>
          </a:p>
          <a:p>
            <a:pPr lvl="3"/>
            <a:r>
              <a:rPr lang="pl-PL" smtClean="0"/>
              <a:t>Fourth level</a:t>
            </a:r>
          </a:p>
          <a:p>
            <a:pPr lvl="4"/>
            <a:r>
              <a:rPr lang="pl-PL" smtClean="0"/>
              <a:t>Fifth level</a:t>
            </a:r>
            <a:endParaRPr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Click to edit Master text styles</a:t>
            </a:r>
          </a:p>
          <a:p>
            <a:pPr lvl="1"/>
            <a:r>
              <a:rPr lang="pl-PL" smtClean="0"/>
              <a:t>Second level</a:t>
            </a:r>
          </a:p>
          <a:p>
            <a:pPr lvl="2"/>
            <a:r>
              <a:rPr lang="pl-PL" smtClean="0"/>
              <a:t>Third level</a:t>
            </a:r>
          </a:p>
          <a:p>
            <a:pPr lvl="3"/>
            <a:r>
              <a:rPr lang="pl-PL" smtClean="0"/>
              <a:t>Fourth level</a:t>
            </a:r>
          </a:p>
          <a:p>
            <a:pPr lvl="4"/>
            <a:r>
              <a:rPr lang="pl-PL" smtClean="0"/>
              <a:t>Fifth level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A1939-F07C-5144-8CE6-D265A18DDA99}" type="datetime1">
              <a:rPr lang="pl-PL" smtClean="0"/>
              <a:t>18.11.2016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Gimnazjum nr 1 im. Hipolita Cegielskiego w Murowanej Goślinie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5484A-27AB-DF43-959E-A4FA0C4F515E}" type="datetime1">
              <a:rPr lang="pl-PL" smtClean="0"/>
              <a:t>18.11.2016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Gimnazjum nr 1 im. Hipolita Cegielskiego w Murowanej Goślinie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3451225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5" y="2571750"/>
            <a:ext cx="3255264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pl-PL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8775" y="273050"/>
            <a:ext cx="4597399" cy="585311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Click to edit Master text styles</a:t>
            </a:r>
          </a:p>
          <a:p>
            <a:pPr lvl="1"/>
            <a:r>
              <a:rPr lang="pl-PL" smtClean="0"/>
              <a:t>Second level</a:t>
            </a:r>
          </a:p>
          <a:p>
            <a:pPr lvl="2"/>
            <a:r>
              <a:rPr lang="pl-PL" smtClean="0"/>
              <a:t>Third level</a:t>
            </a:r>
          </a:p>
          <a:p>
            <a:pPr lvl="3"/>
            <a:r>
              <a:rPr lang="pl-PL" smtClean="0"/>
              <a:t>Fourth level</a:t>
            </a:r>
          </a:p>
          <a:p>
            <a:pPr lvl="4"/>
            <a:r>
              <a:rPr lang="pl-PL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3" y="3733800"/>
            <a:ext cx="3255264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BBDC76A3-E303-3E43-83D2-5CC16BFCBA19}" type="datetime1">
              <a:rPr lang="pl-PL" smtClean="0"/>
              <a:t>18.11.2016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59305" y="6423585"/>
            <a:ext cx="3316941" cy="365125"/>
          </a:xfrm>
        </p:spPr>
        <p:txBody>
          <a:bodyPr/>
          <a:lstStyle/>
          <a:p>
            <a:r>
              <a:rPr lang="en-US" smtClean="0"/>
              <a:t>Gimnazjum nr 1 im. Hipolita Cegielskiego w Murowanej Goślinie</a:t>
            </a:r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9404" y="3124200"/>
            <a:ext cx="3898272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pl-PL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6" y="228600"/>
            <a:ext cx="3460658" cy="63452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9404" y="3995737"/>
            <a:ext cx="3898272" cy="2147888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85D5252A-ACC4-8748-B9E4-31522EBFA49F}" type="datetime1">
              <a:rPr lang="pl-PL" smtClean="0"/>
              <a:t>18.11.2016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r>
              <a:rPr lang="en-US" smtClean="0"/>
              <a:t>Gimnazjum nr 1 im. Hipolita Cegielskiego w Murowanej Goślinie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990110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505" y="4424082"/>
            <a:ext cx="6191157" cy="83371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pl-PL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28600"/>
            <a:ext cx="637838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6505" y="5257799"/>
            <a:ext cx="6191157" cy="885825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0A837-A066-A848-AF08-1B578A0EFFAC}" type="datetime1">
              <a:rPr lang="pl-PL" smtClean="0"/>
              <a:t>18.11.2016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Gimnazjum nr 1 im. Hipolita Cegielskiego w Murowanej Goślinie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327212" y="4632792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4" y="228600"/>
            <a:ext cx="6387167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6181611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pl-PL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6179566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212262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73E69B1-B9C7-5243-B1CE-27F76C7E5EF3}" type="datetime1">
              <a:rPr lang="pl-PL" smtClean="0"/>
              <a:t>18.11.2016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46481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Gimnazjum nr 1 im. Hipolita Cegielskiego w Murowanej Goślinie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49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pl-PL" smtClean="0"/>
              <a:t>Drag picture to placeholder or click icon to add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802438" y="4535424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pl-PL" smtClean="0"/>
              <a:t>Drag picture to placeholder or click icon to add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423545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4016633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pl-PL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4015304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0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6144321-2D97-AA45-85AE-037E5E8688BA}" type="datetime1">
              <a:rPr lang="pl-PL" smtClean="0"/>
              <a:t>18.11.2016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25907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Gimnazjum nr 1 im. Hipolita Cegielskiego w Murowanej Goślinie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4624388" y="4534726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pl-PL" smtClean="0"/>
              <a:t>Drag picture to placeholder or click icon to add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4624388" y="2381663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pl-PL" smtClean="0"/>
              <a:t>Drag picture to placeholder or click icon to add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6803136" y="2381662"/>
            <a:ext cx="2057400" cy="418795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pl-PL" smtClean="0"/>
              <a:t>Drag picture to placeholder or click icon to add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3124200"/>
            <a:ext cx="3108960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pl-PL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365248"/>
            <a:ext cx="424011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3995737"/>
            <a:ext cx="3108960" cy="2147888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C09CF8EE-C686-CF47-A9A1-D4A1C68CFBCF}" type="datetime1">
              <a:rPr lang="pl-PL" smtClean="0"/>
              <a:t>18.11.2016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r>
              <a:rPr lang="en-US" smtClean="0"/>
              <a:t>Gimnazjum nr 1 im. Hipolita Cegielskiego w Murowanej Goślinie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750361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27790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pl-PL" smtClean="0"/>
              <a:t>Drag picture to placeholder or click icon to add</a:t>
            </a:r>
            <a:endParaRPr/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246062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pl-PL" smtClean="0"/>
              <a:t>Drag picture to placeholder or click icon to add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pl-PL" smtClean="0"/>
              <a:t>Click to edit Master text styles</a:t>
            </a:r>
          </a:p>
          <a:p>
            <a:pPr lvl="1"/>
            <a:r>
              <a:rPr lang="pl-PL" smtClean="0"/>
              <a:t>Second level</a:t>
            </a:r>
          </a:p>
          <a:p>
            <a:pPr lvl="2"/>
            <a:r>
              <a:rPr lang="pl-PL" smtClean="0"/>
              <a:t>Third level</a:t>
            </a:r>
          </a:p>
          <a:p>
            <a:pPr lvl="3"/>
            <a:r>
              <a:rPr lang="pl-PL" smtClean="0"/>
              <a:t>Fourth level</a:t>
            </a:r>
          </a:p>
          <a:p>
            <a:pPr lvl="4"/>
            <a:r>
              <a:rPr lang="pl-PL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D58E1-6E1F-A14C-80BF-5E9DBFAD33F3}" type="datetime1">
              <a:rPr lang="pl-PL" smtClean="0"/>
              <a:t>18.11.2016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Gimnazjum nr 1 im. Hipolita Cegielskiego w Murowanej Goślinie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pl-PL" smtClean="0"/>
              <a:t>Click to edit Master text styles</a:t>
            </a:r>
          </a:p>
          <a:p>
            <a:pPr lvl="1"/>
            <a:r>
              <a:rPr lang="pl-PL" smtClean="0"/>
              <a:t>Second level</a:t>
            </a:r>
          </a:p>
          <a:p>
            <a:pPr lvl="2"/>
            <a:r>
              <a:rPr lang="pl-PL" smtClean="0"/>
              <a:t>Third level</a:t>
            </a:r>
          </a:p>
          <a:p>
            <a:pPr lvl="3"/>
            <a:r>
              <a:rPr lang="pl-PL" smtClean="0"/>
              <a:t>Fourth level</a:t>
            </a:r>
          </a:p>
          <a:p>
            <a:pPr lvl="4"/>
            <a:r>
              <a:rPr lang="pl-PL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84B16-3797-A742-B819-60B67F7C555F}" type="datetime1">
              <a:rPr lang="pl-PL" smtClean="0"/>
              <a:t>18.11.2016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Gimnazjum nr 1 im. Hipolita Cegielskiego w Murowanej Goślinie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95772" y="954742"/>
            <a:ext cx="681318" cy="5171422"/>
          </a:xfrm>
        </p:spPr>
        <p:txBody>
          <a:bodyPr vert="eaVert" anchor="t" anchorCtr="0"/>
          <a:lstStyle/>
          <a:p>
            <a:r>
              <a:rPr lang="pl-PL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58756"/>
            <a:ext cx="6858000" cy="5184869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pl-PL" smtClean="0"/>
              <a:t>Click to edit Master text styles</a:t>
            </a:r>
          </a:p>
          <a:p>
            <a:pPr lvl="1"/>
            <a:r>
              <a:rPr lang="pl-PL" smtClean="0"/>
              <a:t>Second level</a:t>
            </a:r>
          </a:p>
          <a:p>
            <a:pPr lvl="2"/>
            <a:r>
              <a:rPr lang="pl-PL" smtClean="0"/>
              <a:t>Third level</a:t>
            </a:r>
          </a:p>
          <a:p>
            <a:pPr lvl="3"/>
            <a:r>
              <a:rPr lang="pl-PL" smtClean="0"/>
              <a:t>Fourth level</a:t>
            </a:r>
          </a:p>
          <a:p>
            <a:pPr lvl="4"/>
            <a:r>
              <a:rPr lang="pl-PL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96AE2-9971-4F4E-BB46-69E579E52DB9}" type="datetime1">
              <a:rPr lang="pl-PL" smtClean="0"/>
              <a:t>18.11.2016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Gimnazjum nr 1 im. Hipolita Cegielskiego w Murowanej Goślinie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 rot="16200000">
            <a:off x="8593111" y="561668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995082"/>
          </a:xfrm>
        </p:spPr>
        <p:txBody>
          <a:bodyPr anchor="b" anchorCtr="0"/>
          <a:lstStyle/>
          <a:p>
            <a:r>
              <a:rPr lang="pl-P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pl-PL" smtClean="0"/>
              <a:t>Click to edit Master text styles</a:t>
            </a:r>
          </a:p>
          <a:p>
            <a:pPr lvl="1"/>
            <a:r>
              <a:rPr lang="pl-PL" smtClean="0"/>
              <a:t>Second level</a:t>
            </a:r>
          </a:p>
          <a:p>
            <a:pPr lvl="2"/>
            <a:r>
              <a:rPr lang="pl-PL" smtClean="0"/>
              <a:t>Third level</a:t>
            </a:r>
          </a:p>
          <a:p>
            <a:pPr lvl="3"/>
            <a:r>
              <a:rPr lang="pl-PL" smtClean="0"/>
              <a:t>Fourth level</a:t>
            </a:r>
          </a:p>
          <a:p>
            <a:pPr lvl="4"/>
            <a:r>
              <a:rPr lang="pl-PL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471AD-3710-9E47-B941-F72F4416EC80}" type="datetime1">
              <a:rPr lang="pl-PL" smtClean="0"/>
              <a:t>18.11.2016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Gimnazjum nr 1 im. Hipolita Cegielskiego w Murowanej Goślinie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1129553"/>
            <a:ext cx="7558960" cy="774700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>
              <a:buNone/>
              <a:defRPr kumimoji="0" sz="2400" b="0" i="0" u="none" strike="noStrike" kern="1200" cap="none" spc="0" normalizeH="0" baseline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pl-PL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AE27C458-6F9E-0C4C-8946-DB16859096E4}" type="datetime1">
              <a:rPr lang="pl-PL" smtClean="0"/>
              <a:t>18.11.2016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 smtClean="0"/>
              <a:t>Gimnazjum nr 1 im. Hipolita Cegielskiego w Murowanej Goślinie</a:t>
            </a: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pl-PL" smtClean="0"/>
              <a:t>Drag picture to placeholder or click icon to add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74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pl-PL" smtClean="0"/>
              <a:t>Drag picture to placeholder or click icon to add</a:t>
            </a:r>
            <a:endParaRPr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1779494"/>
            <a:ext cx="3086100" cy="2040905"/>
          </a:xfrm>
        </p:spPr>
        <p:txBody>
          <a:bodyPr lIns="45720" tIns="45720" rIns="45720" anchor="t">
            <a:noAutofit/>
          </a:bodyPr>
          <a:lstStyle>
            <a:lvl1pPr marL="0" indent="0" algn="ctr">
              <a:spcBef>
                <a:spcPts val="600"/>
              </a:spcBef>
              <a:buNone/>
              <a:defRPr sz="46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l-PL" smtClean="0"/>
              <a:t>Click to edit Master text styles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58907" y="228600"/>
            <a:ext cx="820093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3124200"/>
            <a:ext cx="5638800" cy="1362075"/>
          </a:xfrm>
        </p:spPr>
        <p:txBody>
          <a:bodyPr anchor="b" anchorCtr="0">
            <a:normAutofit/>
          </a:bodyPr>
          <a:lstStyle>
            <a:lvl1pPr algn="l">
              <a:defRPr sz="3200" b="0" cap="none" baseline="0">
                <a:solidFill>
                  <a:schemeClr val="bg1"/>
                </a:solidFill>
              </a:defRPr>
            </a:lvl1pPr>
          </a:lstStyle>
          <a:p>
            <a:r>
              <a:rPr lang="pl-P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4495800"/>
            <a:ext cx="5638800" cy="1500187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300"/>
              </a:spcBef>
              <a:buNone/>
              <a:defRPr sz="14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906" y="6248774"/>
            <a:ext cx="1474694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fld id="{F8A04A3A-124B-1541-A5A5-B2C5EE989BFE}" type="datetime1">
              <a:rPr lang="pl-PL" smtClean="0"/>
              <a:t>18.11.2016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0" y="6248774"/>
            <a:ext cx="5638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Gimnazjum nr 1 im. Hipolita Cegielskiego w Murowanej Goślinie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05800" y="6248774"/>
            <a:ext cx="554038" cy="365125"/>
          </a:xfrm>
        </p:spPr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003612" y="3110754"/>
            <a:ext cx="26090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40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9" name="Rectangle 8"/>
          <p:cNvSpPr/>
          <p:nvPr/>
        </p:nvSpPr>
        <p:spPr>
          <a:xfrm>
            <a:off x="285750" y="228600"/>
            <a:ext cx="212725" cy="63452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Click to edit Master text styles</a:t>
            </a:r>
          </a:p>
          <a:p>
            <a:pPr lvl="1"/>
            <a:r>
              <a:rPr lang="pl-PL" smtClean="0"/>
              <a:t>Second level</a:t>
            </a:r>
          </a:p>
          <a:p>
            <a:pPr lvl="2"/>
            <a:r>
              <a:rPr lang="pl-PL" smtClean="0"/>
              <a:t>Third level</a:t>
            </a:r>
          </a:p>
          <a:p>
            <a:pPr lvl="3"/>
            <a:r>
              <a:rPr lang="pl-PL" smtClean="0"/>
              <a:t>Fourth level</a:t>
            </a:r>
          </a:p>
          <a:p>
            <a:pPr lvl="4"/>
            <a:r>
              <a:rPr lang="pl-PL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9987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Click to edit Master text styles</a:t>
            </a:r>
          </a:p>
          <a:p>
            <a:pPr lvl="1"/>
            <a:r>
              <a:rPr lang="pl-PL" smtClean="0"/>
              <a:t>Second level</a:t>
            </a:r>
          </a:p>
          <a:p>
            <a:pPr lvl="2"/>
            <a:r>
              <a:rPr lang="pl-PL" smtClean="0"/>
              <a:t>Third level</a:t>
            </a:r>
          </a:p>
          <a:p>
            <a:pPr lvl="3"/>
            <a:r>
              <a:rPr lang="pl-PL" smtClean="0"/>
              <a:t>Fourth level</a:t>
            </a:r>
          </a:p>
          <a:p>
            <a:pPr lvl="4"/>
            <a:r>
              <a:rPr lang="pl-PL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8D8A8-F639-8E48-B554-B97138A92D15}" type="datetime1">
              <a:rPr lang="pl-PL" smtClean="0"/>
              <a:t>18.11.2016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Gimnazjum nr 1 im. Hipolita Cegielskiego w Murowanej Goślinie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Click to edit Master title style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7541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Click to edit Master text styles</a:t>
            </a:r>
          </a:p>
          <a:p>
            <a:pPr lvl="1"/>
            <a:r>
              <a:rPr lang="pl-PL" smtClean="0"/>
              <a:t>Second level</a:t>
            </a:r>
          </a:p>
          <a:p>
            <a:pPr lvl="2"/>
            <a:r>
              <a:rPr lang="pl-PL" smtClean="0"/>
              <a:t>Third level</a:t>
            </a:r>
          </a:p>
          <a:p>
            <a:pPr lvl="3"/>
            <a:r>
              <a:rPr lang="pl-PL" smtClean="0"/>
              <a:t>Fourth level</a:t>
            </a:r>
          </a:p>
          <a:p>
            <a:pPr lvl="4"/>
            <a:r>
              <a:rPr lang="pl-PL" smtClean="0"/>
              <a:t>Fifth level</a:t>
            </a:r>
            <a:endParaRPr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99878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Click to edit Master text styles</a:t>
            </a:r>
          </a:p>
          <a:p>
            <a:pPr lvl="1"/>
            <a:r>
              <a:rPr lang="pl-PL" smtClean="0"/>
              <a:t>Second level</a:t>
            </a:r>
          </a:p>
          <a:p>
            <a:pPr lvl="2"/>
            <a:r>
              <a:rPr lang="pl-PL" smtClean="0"/>
              <a:t>Third level</a:t>
            </a:r>
          </a:p>
          <a:p>
            <a:pPr lvl="3"/>
            <a:r>
              <a:rPr lang="pl-PL" smtClean="0"/>
              <a:t>Fourth level</a:t>
            </a:r>
          </a:p>
          <a:p>
            <a:pPr lvl="4"/>
            <a:r>
              <a:rPr lang="pl-PL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2162E-6512-C24B-8BF2-5B00F518B6D6}" type="datetime1">
              <a:rPr lang="pl-PL" smtClean="0"/>
              <a:t>18.11.2016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Gimnazjum nr 1 im. Hipolita Cegielskiego w Murowanej Goślinie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7541" y="2070847"/>
            <a:ext cx="3657600" cy="322729"/>
          </a:xfrm>
          <a:prstGeom prst="rect">
            <a:avLst/>
          </a:prstGeom>
          <a:solidFill>
            <a:schemeClr val="accent3"/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99878" y="2070847"/>
            <a:ext cx="3657600" cy="3227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7" y="1985963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Click to edit Master text styles</a:t>
            </a:r>
          </a:p>
          <a:p>
            <a:pPr lvl="1"/>
            <a:r>
              <a:rPr lang="pl-PL" smtClean="0"/>
              <a:t>Second level</a:t>
            </a:r>
          </a:p>
          <a:p>
            <a:pPr lvl="2"/>
            <a:r>
              <a:rPr lang="pl-PL" smtClean="0"/>
              <a:t>Third level</a:t>
            </a:r>
          </a:p>
          <a:p>
            <a:pPr lvl="3"/>
            <a:r>
              <a:rPr lang="pl-PL" smtClean="0"/>
              <a:t>Fourth level</a:t>
            </a:r>
          </a:p>
          <a:p>
            <a:pPr lvl="4"/>
            <a:r>
              <a:rPr lang="pl-PL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2F53-C087-3E44-9998-010F9DCF6303}" type="datetime1">
              <a:rPr lang="pl-PL" smtClean="0"/>
              <a:t>18.11.2016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Gimnazjum nr 1 im. Hipolita Cegielskiego w Murowanej Goślinie</a:t>
            </a:r>
            <a:endParaRPr lang="en-US"/>
          </a:p>
        </p:txBody>
      </p:sp>
      <p:sp>
        <p:nvSpPr>
          <p:cNvPr id="13" name="Content Placeholder 2"/>
          <p:cNvSpPr>
            <a:spLocks noGrp="1"/>
          </p:cNvSpPr>
          <p:nvPr>
            <p:ph sz="half" idx="14"/>
          </p:nvPr>
        </p:nvSpPr>
        <p:spPr>
          <a:xfrm>
            <a:off x="498517" y="4164965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Click to edit Master text styles</a:t>
            </a:r>
          </a:p>
          <a:p>
            <a:pPr lvl="1"/>
            <a:r>
              <a:rPr lang="pl-PL" smtClean="0"/>
              <a:t>Second level</a:t>
            </a:r>
          </a:p>
          <a:p>
            <a:pPr lvl="2"/>
            <a:r>
              <a:rPr lang="pl-PL" smtClean="0"/>
              <a:t>Third level</a:t>
            </a:r>
          </a:p>
          <a:p>
            <a:pPr lvl="3"/>
            <a:r>
              <a:rPr lang="pl-PL" smtClean="0"/>
              <a:t>Fourth level</a:t>
            </a:r>
          </a:p>
          <a:p>
            <a:pPr lvl="4"/>
            <a:r>
              <a:rPr lang="pl-PL" smtClean="0"/>
              <a:t>Fifth level</a:t>
            </a:r>
            <a:endParaRPr dirty="0"/>
          </a:p>
        </p:txBody>
      </p:sp>
      <p:sp>
        <p:nvSpPr>
          <p:cNvPr id="14" name="Rectangle 13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05800" y="242234"/>
            <a:ext cx="554038" cy="365125"/>
          </a:xfrm>
        </p:spPr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Click to edit Master text styles</a:t>
            </a:r>
          </a:p>
          <a:p>
            <a:pPr lvl="1"/>
            <a:r>
              <a:rPr lang="pl-PL" smtClean="0"/>
              <a:t>Second level</a:t>
            </a:r>
          </a:p>
          <a:p>
            <a:pPr lvl="2"/>
            <a:r>
              <a:rPr lang="pl-PL" smtClean="0"/>
              <a:t>Third level</a:t>
            </a:r>
          </a:p>
          <a:p>
            <a:pPr lvl="3"/>
            <a:r>
              <a:rPr lang="pl-PL" smtClean="0"/>
              <a:t>Fourth level</a:t>
            </a:r>
          </a:p>
          <a:p>
            <a:pPr lvl="4"/>
            <a:r>
              <a:rPr lang="pl-PL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D8843-C48D-394E-9B83-0B50D27384DC}" type="datetime1">
              <a:rPr lang="pl-PL" smtClean="0"/>
              <a:t>18.11.2016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Gimnazjum nr 1 im. Hipolita Cegielskiego w Murowanej Goślinie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Click to edit Master text styles</a:t>
            </a:r>
          </a:p>
          <a:p>
            <a:pPr lvl="1"/>
            <a:r>
              <a:rPr lang="pl-PL" smtClean="0"/>
              <a:t>Second level</a:t>
            </a:r>
          </a:p>
          <a:p>
            <a:pPr lvl="2"/>
            <a:r>
              <a:rPr lang="pl-PL" smtClean="0"/>
              <a:t>Third level</a:t>
            </a:r>
          </a:p>
          <a:p>
            <a:pPr lvl="3"/>
            <a:r>
              <a:rPr lang="pl-PL" smtClean="0"/>
              <a:t>Fourth level</a:t>
            </a:r>
          </a:p>
          <a:p>
            <a:pPr lvl="4"/>
            <a:r>
              <a:rPr lang="pl-PL" smtClean="0"/>
              <a:t>Fifth level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Click to edit Master text styles</a:t>
            </a:r>
          </a:p>
          <a:p>
            <a:pPr lvl="1"/>
            <a:r>
              <a:rPr lang="pl-PL" smtClean="0"/>
              <a:t>Second level</a:t>
            </a:r>
          </a:p>
          <a:p>
            <a:pPr lvl="2"/>
            <a:r>
              <a:rPr lang="pl-PL" smtClean="0"/>
              <a:t>Third level</a:t>
            </a:r>
          </a:p>
          <a:p>
            <a:pPr lvl="3"/>
            <a:r>
              <a:rPr lang="pl-PL" smtClean="0"/>
              <a:t>Fourth level</a:t>
            </a:r>
          </a:p>
          <a:p>
            <a:pPr lvl="4"/>
            <a:r>
              <a:rPr lang="pl-PL" smtClean="0"/>
              <a:t>Fifth level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8474" y="484094"/>
            <a:ext cx="7556313" cy="111610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pl-P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4" y="1981200"/>
            <a:ext cx="7556313" cy="4144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Click to edit Master text styles</a:t>
            </a:r>
          </a:p>
          <a:p>
            <a:pPr lvl="1"/>
            <a:r>
              <a:rPr lang="pl-PL" smtClean="0"/>
              <a:t>Second level</a:t>
            </a:r>
          </a:p>
          <a:p>
            <a:pPr lvl="2"/>
            <a:r>
              <a:rPr lang="pl-PL" smtClean="0"/>
              <a:t>Third level</a:t>
            </a:r>
          </a:p>
          <a:p>
            <a:pPr lvl="3"/>
            <a:r>
              <a:rPr lang="pl-PL" smtClean="0"/>
              <a:t>Fourth level</a:t>
            </a:r>
          </a:p>
          <a:p>
            <a:pPr lvl="4"/>
            <a:r>
              <a:rPr lang="pl-PL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95247" y="642358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C2A9989E-FD9B-5243-B7FB-22F17520746E}" type="datetime1">
              <a:rPr lang="pl-PL" smtClean="0"/>
              <a:t>18.11.2016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1706" y="6423585"/>
            <a:ext cx="6122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smtClean="0"/>
              <a:t>Gimnazjum nr 1 im. Hipolita Cegielskiego w Murowanej Goślinie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05800" y="242234"/>
            <a:ext cx="554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  <p:hf hdr="0" dt="0"/>
  <p:txStyles>
    <p:titleStyle>
      <a:lvl1pPr algn="l" defTabSz="914400" rtl="0" eaLnBrk="1" latinLnBrk="0" hangingPunct="1">
        <a:spcBef>
          <a:spcPct val="0"/>
        </a:spcBef>
        <a:buNone/>
        <a:defRPr sz="36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2000"/>
        </a:spcBef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hyperlink" Target="https://www.youtube.com/watch?v=oZXGEPR3x9M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4" Type="http://schemas.openxmlformats.org/officeDocument/2006/relationships/image" Target="../media/image20.jp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8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oogle.com/maps/d/u/0/viewer?mid=1rCpkoq1rNzdszU6cNBXHYpKCGAE&amp;ll=52.57429100053757,17.00905165219956&amp;z=16" TargetMode="External"/><Relationship Id="rId3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png"/><Relationship Id="rId3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4" Type="http://schemas.openxmlformats.org/officeDocument/2006/relationships/image" Target="../media/image30.jpeg"/><Relationship Id="rId5" Type="http://schemas.openxmlformats.org/officeDocument/2006/relationships/image" Target="../media/image31.jpeg"/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4" Type="http://schemas.openxmlformats.org/officeDocument/2006/relationships/image" Target="../media/image34.jpe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4" Type="http://schemas.openxmlformats.org/officeDocument/2006/relationships/image" Target="../media/image36.jpg"/><Relationship Id="rId5" Type="http://schemas.openxmlformats.org/officeDocument/2006/relationships/image" Target="../media/image37.jpg"/><Relationship Id="rId1" Type="http://schemas.openxmlformats.org/officeDocument/2006/relationships/slideLayout" Target="../slideLayouts/slideLayout9.xml"/><Relationship Id="rId2" Type="http://schemas.openxmlformats.org/officeDocument/2006/relationships/hyperlink" Target="https://www.youtube.com/watch?v=6ONWJSeiGZo&amp;t=3s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maps/d/viewer?mid=1rCpkoq1rNzdszU6cNBXHYpKCGAE&amp;ll=52.57583301480508,17.006790550000005&amp;z=14" TargetMode="External"/><Relationship Id="rId4" Type="http://schemas.openxmlformats.org/officeDocument/2006/relationships/hyperlink" Target="https://www.youtube.com/watch?v=oZXGEPR3x9M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youtube.com/watch?v=6ONWJSeiGZo&amp;t=5s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openxmlformats.org/officeDocument/2006/relationships/image" Target="../media/image11.jpe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image" Target="../media/image14.jpeg"/><Relationship Id="rId5" Type="http://schemas.openxmlformats.org/officeDocument/2006/relationships/image" Target="../media/image15.jpeg"/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b="1" dirty="0" smtClean="0">
                <a:solidFill>
                  <a:srgbClr val="008000"/>
                </a:solidFill>
                <a:latin typeface="Arial Black"/>
                <a:cs typeface="Arial Black"/>
              </a:rPr>
              <a:t>Razem bez Barier</a:t>
            </a:r>
            <a:endParaRPr lang="pl-PL" b="1" dirty="0">
              <a:solidFill>
                <a:srgbClr val="008000"/>
              </a:solidFill>
              <a:latin typeface="Arial Black"/>
              <a:cs typeface="Arial Black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97778" y="5562599"/>
            <a:ext cx="5641423" cy="748553"/>
          </a:xfrm>
        </p:spPr>
        <p:txBody>
          <a:bodyPr>
            <a:noAutofit/>
          </a:bodyPr>
          <a:lstStyle/>
          <a:p>
            <a:pPr algn="just"/>
            <a:r>
              <a:rPr lang="pl-PL" sz="1500" b="1" dirty="0" smtClean="0">
                <a:solidFill>
                  <a:srgbClr val="008000"/>
                </a:solidFill>
                <a:latin typeface="Cambria Math"/>
                <a:cs typeface="Cambria Math"/>
              </a:rPr>
              <a:t>Zajęcia wychowawcze w klasie interdyscyplinarnej “Hipolit”</a:t>
            </a:r>
            <a:endParaRPr lang="pl-PL" sz="1500" b="1" dirty="0">
              <a:solidFill>
                <a:srgbClr val="008000"/>
              </a:solidFill>
              <a:latin typeface="Cambria Math"/>
              <a:cs typeface="Cambria Math"/>
            </a:endParaRPr>
          </a:p>
        </p:txBody>
      </p:sp>
      <p:pic>
        <p:nvPicPr>
          <p:cNvPr id="5" name="Picture 4" descr="WP_20161010_13_45_55_Pro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83" y="1622048"/>
            <a:ext cx="3460682" cy="194397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61812" y="623712"/>
            <a:ext cx="353796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>
                <a:latin typeface="Cambria Math"/>
                <a:cs typeface="Cambria Math"/>
              </a:rPr>
              <a:t>Kim jesteśmy? Poznajcie nas </a:t>
            </a:r>
            <a:br>
              <a:rPr lang="pl-PL" b="1" dirty="0" smtClean="0">
                <a:latin typeface="Cambria Math"/>
                <a:cs typeface="Cambria Math"/>
              </a:rPr>
            </a:br>
            <a:r>
              <a:rPr lang="pl-PL" b="1" dirty="0" smtClean="0">
                <a:latin typeface="Cambria Math"/>
                <a:cs typeface="Cambria Math"/>
              </a:rPr>
              <a:t>i zobaczcie, co jest dla nas ważne:</a:t>
            </a:r>
          </a:p>
          <a:p>
            <a:r>
              <a:rPr lang="pl-PL" b="1" dirty="0" smtClean="0">
                <a:latin typeface="Cambria Math"/>
                <a:cs typeface="Cambria Math"/>
                <a:hlinkClick r:id="rId3"/>
              </a:rPr>
              <a:t>klasa interdyscyplinarna</a:t>
            </a:r>
            <a:endParaRPr lang="pl-PL" b="1" dirty="0" smtClean="0">
              <a:latin typeface="Cambria Math"/>
              <a:cs typeface="Cambria Math"/>
            </a:endParaRP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975333" y="623712"/>
            <a:ext cx="15949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dirty="0" smtClean="0">
                <a:solidFill>
                  <a:srgbClr val="FF0000"/>
                </a:solidFill>
                <a:latin typeface="Cambria Math"/>
                <a:cs typeface="Cambria Math"/>
              </a:rPr>
              <a:t>empatia</a:t>
            </a:r>
          </a:p>
          <a:p>
            <a:r>
              <a:rPr lang="pl-PL" sz="2000" b="1" dirty="0" smtClean="0">
                <a:solidFill>
                  <a:srgbClr val="FF0000"/>
                </a:solidFill>
                <a:latin typeface="Cambria Math"/>
                <a:cs typeface="Cambria Math"/>
              </a:rPr>
              <a:t>otwartość</a:t>
            </a:r>
            <a:r>
              <a:rPr lang="en-US" b="1" dirty="0" smtClean="0">
                <a:latin typeface="Adobe Hebrew"/>
                <a:cs typeface="Adobe Hebrew"/>
              </a:rPr>
              <a:t> </a:t>
            </a:r>
            <a:endParaRPr lang="en-US" b="1" dirty="0">
              <a:latin typeface="Adobe Hebrew"/>
              <a:cs typeface="Adobe Hebre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15688" y="1505443"/>
            <a:ext cx="14061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dirty="0" smtClean="0">
                <a:solidFill>
                  <a:srgbClr val="FF0000"/>
                </a:solidFill>
                <a:latin typeface="Cambria Math"/>
                <a:cs typeface="Cambria Math"/>
              </a:rPr>
              <a:t>przestrzeń</a:t>
            </a:r>
            <a:endParaRPr lang="pl-PL" sz="2000" b="1" dirty="0">
              <a:solidFill>
                <a:srgbClr val="FF0000"/>
              </a:solidFill>
              <a:latin typeface="Cambria Math"/>
              <a:cs typeface="Cambria Math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21223" y="2744335"/>
            <a:ext cx="17696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dirty="0" smtClean="0">
                <a:solidFill>
                  <a:srgbClr val="FF0000"/>
                </a:solidFill>
                <a:latin typeface="Cambria Math"/>
                <a:cs typeface="Cambria Math"/>
              </a:rPr>
              <a:t>inkluzja  integracja</a:t>
            </a:r>
            <a:endParaRPr lang="pl-PL" sz="2000" b="1" dirty="0">
              <a:solidFill>
                <a:srgbClr val="FF0000"/>
              </a:solidFill>
              <a:latin typeface="Cambria Math"/>
              <a:cs typeface="Cambria Math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41913" y="3701705"/>
            <a:ext cx="14798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 smtClean="0">
                <a:solidFill>
                  <a:srgbClr val="FF0000"/>
                </a:solidFill>
                <a:latin typeface="Cambria Math"/>
                <a:cs typeface="Cambria Math"/>
              </a:rPr>
              <a:t>współpraca</a:t>
            </a:r>
            <a:endParaRPr lang="pl-PL" sz="2000" dirty="0">
              <a:solidFill>
                <a:srgbClr val="FF0000"/>
              </a:solidFill>
              <a:latin typeface="Cambria Math"/>
              <a:cs typeface="Cambria Math"/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>
          <a:xfrm>
            <a:off x="5904110" y="6425640"/>
            <a:ext cx="3031523" cy="365125"/>
          </a:xfrm>
        </p:spPr>
        <p:txBody>
          <a:bodyPr/>
          <a:lstStyle/>
          <a:p>
            <a:r>
              <a:rPr lang="en-US" b="1" dirty="0" err="1" smtClean="0"/>
              <a:t>Gimnazjum</a:t>
            </a:r>
            <a:r>
              <a:rPr lang="en-US" b="1" dirty="0" smtClean="0"/>
              <a:t> nr 1 </a:t>
            </a:r>
            <a:r>
              <a:rPr lang="en-US" b="1" dirty="0" err="1" smtClean="0"/>
              <a:t>im</a:t>
            </a:r>
            <a:r>
              <a:rPr lang="en-US" b="1" dirty="0" smtClean="0"/>
              <a:t>. </a:t>
            </a:r>
            <a:r>
              <a:rPr lang="en-US" b="1" dirty="0" err="1" smtClean="0"/>
              <a:t>Hipolita</a:t>
            </a:r>
            <a:r>
              <a:rPr lang="en-US" b="1" dirty="0" smtClean="0"/>
              <a:t> </a:t>
            </a:r>
            <a:r>
              <a:rPr lang="en-US" b="1" dirty="0" err="1" smtClean="0"/>
              <a:t>Cegielskiego</a:t>
            </a:r>
            <a:r>
              <a:rPr lang="en-US" b="1" dirty="0" smtClean="0"/>
              <a:t> w </a:t>
            </a:r>
            <a:r>
              <a:rPr lang="en-US" b="1" dirty="0" err="1" smtClean="0"/>
              <a:t>Murowanej</a:t>
            </a:r>
            <a:r>
              <a:rPr lang="en-US" b="1" dirty="0" smtClean="0"/>
              <a:t> </a:t>
            </a:r>
            <a:r>
              <a:rPr lang="en-US" b="1" dirty="0" err="1" smtClean="0"/>
              <a:t>Goślinie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661664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sz="2500" b="1" dirty="0" smtClean="0">
                <a:latin typeface="Cambria Math"/>
                <a:cs typeface="Cambria Math"/>
              </a:rPr>
              <a:t>Współpraca uczniów klasy interdyscyplinarnej „Hipolit” z wychowawcą – wykorzystanie </a:t>
            </a:r>
            <a:r>
              <a:rPr lang="pl-PL" sz="2500" b="1" dirty="0" err="1" smtClean="0">
                <a:latin typeface="Cambria Math"/>
                <a:cs typeface="Cambria Math"/>
              </a:rPr>
              <a:t>Trello</a:t>
            </a:r>
            <a:endParaRPr lang="pl-PL" sz="2500" b="1" dirty="0">
              <a:latin typeface="Cambria Math"/>
              <a:cs typeface="Cambria Math"/>
            </a:endParaRPr>
          </a:p>
        </p:txBody>
      </p:sp>
      <p:pic>
        <p:nvPicPr>
          <p:cNvPr id="4" name="Content Placeholder 3" descr="Zrzut ekranu 2016-11-17 o 22.03.06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8" b="6118"/>
          <a:stretch>
            <a:fillRect/>
          </a:stretch>
        </p:blipFill>
        <p:spPr/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Gimnazjum nr 1 im. Hipolita Cegielskiego w Murowanej Goślinie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439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sz="2500" b="1" dirty="0" smtClean="0">
                <a:latin typeface="Cambria Math"/>
                <a:cs typeface="Cambria Math"/>
              </a:rPr>
              <a:t>Mapowanie barier przestrzennych w Murowanej Goślinie za pomocą </a:t>
            </a:r>
            <a:r>
              <a:rPr lang="pl-PL" sz="2500" b="1" dirty="0" err="1" smtClean="0">
                <a:latin typeface="Cambria Math"/>
                <a:cs typeface="Cambria Math"/>
              </a:rPr>
              <a:t>smartfonów</a:t>
            </a:r>
            <a:r>
              <a:rPr lang="pl-PL" sz="2500" b="1" dirty="0" smtClean="0">
                <a:latin typeface="Cambria Math"/>
                <a:cs typeface="Cambria Math"/>
              </a:rPr>
              <a:t> i </a:t>
            </a:r>
            <a:r>
              <a:rPr lang="pl-PL" sz="2500" b="1" dirty="0" err="1" smtClean="0">
                <a:latin typeface="Cambria Math"/>
                <a:cs typeface="Cambria Math"/>
              </a:rPr>
              <a:t>google</a:t>
            </a:r>
            <a:r>
              <a:rPr lang="pl-PL" sz="2500" b="1" dirty="0" smtClean="0">
                <a:latin typeface="Cambria Math"/>
                <a:cs typeface="Cambria Math"/>
              </a:rPr>
              <a:t> </a:t>
            </a:r>
            <a:r>
              <a:rPr lang="pl-PL" sz="2500" b="1" dirty="0" err="1" smtClean="0">
                <a:latin typeface="Cambria Math"/>
                <a:cs typeface="Cambria Math"/>
              </a:rPr>
              <a:t>maps</a:t>
            </a:r>
            <a:endParaRPr lang="pl-PL" sz="2500" b="1" dirty="0">
              <a:latin typeface="Cambria Math"/>
              <a:cs typeface="Cambria Math"/>
            </a:endParaRPr>
          </a:p>
        </p:txBody>
      </p:sp>
      <p:pic>
        <p:nvPicPr>
          <p:cNvPr id="7" name="Content Placeholder 6" descr="15086286_742573095894692_1416808239_n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78" b="14178"/>
          <a:stretch>
            <a:fillRect/>
          </a:stretch>
        </p:blipFill>
        <p:spPr>
          <a:xfrm>
            <a:off x="4410075" y="2008643"/>
            <a:ext cx="3657600" cy="1965960"/>
          </a:xfrm>
        </p:spPr>
      </p:pic>
      <p:pic>
        <p:nvPicPr>
          <p:cNvPr id="6" name="Content Placeholder 5" descr="15135466_742573099228025_1048294325_n.jpg"/>
          <p:cNvPicPr>
            <a:picLocks noGrp="1" noChangeAspect="1"/>
          </p:cNvPicPr>
          <p:nvPr>
            <p:ph sz="half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71" r="16871"/>
          <a:stretch>
            <a:fillRect/>
          </a:stretch>
        </p:blipFill>
        <p:spPr>
          <a:xfrm>
            <a:off x="498475" y="1985963"/>
            <a:ext cx="3657600" cy="4140200"/>
          </a:xfrm>
        </p:spPr>
      </p:pic>
      <p:pic>
        <p:nvPicPr>
          <p:cNvPr id="10" name="Content Placeholder 9" descr="14971797_742573105894691_1573506435_n.jpg"/>
          <p:cNvPicPr>
            <a:picLocks noGrp="1" noChangeAspect="1"/>
          </p:cNvPicPr>
          <p:nvPr>
            <p:ph sz="half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78" b="14178"/>
          <a:stretch>
            <a:fillRect/>
          </a:stretch>
        </p:blipFill>
        <p:spPr>
          <a:xfrm>
            <a:off x="4410075" y="4170363"/>
            <a:ext cx="3657600" cy="1965325"/>
          </a:xfr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Gimnazjum nr 1 im. Hipolita Cegielskiego w Murowanej Goślinie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748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213663"/>
            <a:ext cx="7556313" cy="1208484"/>
          </a:xfrm>
        </p:spPr>
        <p:txBody>
          <a:bodyPr/>
          <a:lstStyle/>
          <a:p>
            <a:pPr algn="ctr"/>
            <a:r>
              <a:rPr lang="pl-PL" sz="2200" b="1" dirty="0" smtClean="0">
                <a:latin typeface="Cambria Math"/>
                <a:cs typeface="Cambria Math"/>
              </a:rPr>
              <a:t>Uczniowie w parach pracowali nad miejscami w lokalnej przestrzeni, gdzie występują bariery. </a:t>
            </a:r>
            <a:r>
              <a:rPr lang="pl-PL" sz="2200" b="1" dirty="0">
                <a:latin typeface="Cambria Math"/>
                <a:cs typeface="Cambria Math"/>
              </a:rPr>
              <a:t>F</a:t>
            </a:r>
            <a:r>
              <a:rPr lang="pl-PL" sz="2200" b="1" dirty="0" smtClean="0">
                <a:latin typeface="Cambria Math"/>
                <a:cs typeface="Cambria Math"/>
              </a:rPr>
              <a:t>otografowali te miejsca, opisali przeszkody architektoniczne i podjęli próbę znalezienia rozwiązań w ich niwelowania:</a:t>
            </a:r>
            <a:br>
              <a:rPr lang="pl-PL" sz="2200" b="1" dirty="0" smtClean="0">
                <a:latin typeface="Cambria Math"/>
                <a:cs typeface="Cambria Math"/>
              </a:rPr>
            </a:br>
            <a:r>
              <a:rPr lang="pl-PL" sz="2200" b="1" dirty="0" smtClean="0">
                <a:latin typeface="Cambria Math"/>
                <a:cs typeface="Cambria Math"/>
                <a:hlinkClick r:id="rId2"/>
              </a:rPr>
              <a:t>transformacja przestrzeni </a:t>
            </a:r>
            <a:endParaRPr lang="pl-PL" sz="2200" b="1" dirty="0">
              <a:latin typeface="Cambria Math"/>
              <a:cs typeface="Cambria Math"/>
            </a:endParaRPr>
          </a:p>
        </p:txBody>
      </p:sp>
      <p:pic>
        <p:nvPicPr>
          <p:cNvPr id="4" name="Content Placeholder 3" descr="Zrzut ekranu 2016-11-17 o 22.50.57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8" b="6118"/>
          <a:stretch>
            <a:fillRect/>
          </a:stretch>
        </p:blipFill>
        <p:spPr/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Gimnazjum nr 1 im. Hipolita Cegielskiego w Murowanej Goślinie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180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2000" b="1" dirty="0" err="1">
                <a:latin typeface="Cambria Math"/>
                <a:cs typeface="Cambria Math"/>
              </a:rPr>
              <a:t>S</a:t>
            </a:r>
            <a:r>
              <a:rPr lang="pl-PL" sz="2000" b="1" dirty="0" err="1" smtClean="0">
                <a:latin typeface="Cambria Math"/>
                <a:cs typeface="Cambria Math"/>
              </a:rPr>
              <a:t>creenshoty</a:t>
            </a:r>
            <a:r>
              <a:rPr lang="pl-PL" sz="2000" b="1" dirty="0" smtClean="0">
                <a:latin typeface="Cambria Math"/>
                <a:cs typeface="Cambria Math"/>
              </a:rPr>
              <a:t> wybranych miejsc potrzebujących transformacji </a:t>
            </a:r>
            <a:br>
              <a:rPr lang="pl-PL" sz="2000" b="1" dirty="0" smtClean="0">
                <a:latin typeface="Cambria Math"/>
                <a:cs typeface="Cambria Math"/>
              </a:rPr>
            </a:br>
            <a:r>
              <a:rPr lang="pl-PL" sz="2000" b="1" dirty="0" smtClean="0">
                <a:latin typeface="Cambria Math"/>
                <a:cs typeface="Cambria Math"/>
              </a:rPr>
              <a:t>Ratusz w Murowanej Goślinie </a:t>
            </a:r>
            <a:br>
              <a:rPr lang="pl-PL" sz="2000" b="1" dirty="0" smtClean="0">
                <a:latin typeface="Cambria Math"/>
                <a:cs typeface="Cambria Math"/>
              </a:rPr>
            </a:br>
            <a:r>
              <a:rPr lang="pl-PL" sz="2000" b="1" dirty="0" smtClean="0">
                <a:latin typeface="Cambria Math"/>
                <a:cs typeface="Cambria Math"/>
              </a:rPr>
              <a:t>(aktualnie Urząd Miasta i Gminy)</a:t>
            </a:r>
            <a:endParaRPr lang="pl-PL" sz="2000" b="1" dirty="0">
              <a:latin typeface="Cambria Math"/>
              <a:cs typeface="Cambria Math"/>
            </a:endParaRPr>
          </a:p>
        </p:txBody>
      </p:sp>
      <p:pic>
        <p:nvPicPr>
          <p:cNvPr id="5" name="Content Placeholder 4" descr="Zrzut ekranu 2016-11-17 o 22.56.59.pn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556" b="-40556"/>
          <a:stretch>
            <a:fillRect/>
          </a:stretch>
        </p:blipFill>
        <p:spPr>
          <a:xfrm>
            <a:off x="498518" y="1997303"/>
            <a:ext cx="3657600" cy="4140200"/>
          </a:xfrm>
        </p:spPr>
      </p:pic>
      <p:pic>
        <p:nvPicPr>
          <p:cNvPr id="6" name="Content Placeholder 5" descr="Zrzut ekranu 2016-11-17 o 22.57.23.pn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93" r="22393"/>
          <a:stretch>
            <a:fillRect/>
          </a:stretch>
        </p:blipFill>
        <p:spPr>
          <a:xfrm>
            <a:off x="4400550" y="1985963"/>
            <a:ext cx="3657600" cy="4140200"/>
          </a:xfr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Gimnazjum nr 1 im. Hipolita Cegielskiego w Murowanej Goślinie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158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2500" dirty="0" smtClean="0"/>
              <a:t/>
            </a:r>
            <a:br>
              <a:rPr lang="pl-PL" sz="2500" dirty="0" smtClean="0"/>
            </a:br>
            <a:r>
              <a:rPr lang="pl-PL" sz="2500" b="1" dirty="0" smtClean="0">
                <a:latin typeface="Cambria Math"/>
                <a:cs typeface="Cambria Math"/>
              </a:rPr>
              <a:t>Gimnazjum nr 2 im. Jana Kochanowskiego </a:t>
            </a:r>
            <a:endParaRPr lang="pl-PL" sz="2500" b="1" dirty="0">
              <a:latin typeface="Cambria Math"/>
              <a:cs typeface="Cambria Math"/>
            </a:endParaRPr>
          </a:p>
        </p:txBody>
      </p:sp>
      <p:pic>
        <p:nvPicPr>
          <p:cNvPr id="5" name="Content Placeholder 4" descr="Zrzut ekranu 2016-11-17 o 22.55.21.pn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556" b="-40556"/>
          <a:stretch>
            <a:fillRect/>
          </a:stretch>
        </p:blipFill>
        <p:spPr/>
      </p:pic>
      <p:pic>
        <p:nvPicPr>
          <p:cNvPr id="6" name="Content Placeholder 5" descr="Zrzut ekranu 2016-11-17 o 22.54.49.pn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93" r="22393"/>
          <a:stretch>
            <a:fillRect/>
          </a:stretch>
        </p:blipFill>
        <p:spPr/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Gimnazjum nr 1 im. Hipolita Cegielskiego w Murowanej Goślinie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373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305" y="724080"/>
            <a:ext cx="7903174" cy="876119"/>
          </a:xfrm>
        </p:spPr>
        <p:txBody>
          <a:bodyPr/>
          <a:lstStyle/>
          <a:p>
            <a:r>
              <a:rPr lang="pl-PL" sz="2500" b="1" dirty="0" smtClean="0">
                <a:latin typeface="Cambria Math"/>
                <a:cs typeface="Cambria Math"/>
              </a:rPr>
              <a:t/>
            </a:r>
            <a:br>
              <a:rPr lang="pl-PL" sz="2500" b="1" dirty="0" smtClean="0">
                <a:latin typeface="Cambria Math"/>
                <a:cs typeface="Cambria Math"/>
              </a:rPr>
            </a:br>
            <a:r>
              <a:rPr lang="pl-PL" sz="2500" b="1" dirty="0" smtClean="0">
                <a:latin typeface="Cambria Math"/>
                <a:cs typeface="Cambria Math"/>
              </a:rPr>
              <a:t>Szkoła Podstawowa nr 1 im. Karola Marcinkowskiego </a:t>
            </a:r>
            <a:endParaRPr lang="pl-PL" sz="2500" b="1" dirty="0">
              <a:latin typeface="Cambria Math"/>
              <a:cs typeface="Cambria Math"/>
            </a:endParaRPr>
          </a:p>
        </p:txBody>
      </p:sp>
      <p:pic>
        <p:nvPicPr>
          <p:cNvPr id="10" name="Content Placeholder 9" descr="Zrzut ekranu 2016-11-17 o 22.54.32.pn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93" r="22393"/>
          <a:stretch>
            <a:fillRect/>
          </a:stretch>
        </p:blipFill>
        <p:spPr/>
      </p:pic>
      <p:pic>
        <p:nvPicPr>
          <p:cNvPr id="9" name="Content Placeholder 8" descr="Zrzut ekranu 2016-11-17 o 23.02.45.png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556" b="-40556"/>
          <a:stretch>
            <a:fillRect/>
          </a:stretch>
        </p:blipFill>
        <p:spPr/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Gimnazjum nr 1 im. Hipolita Cegielskiego w Murowanej Goślinie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306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522" y="484094"/>
            <a:ext cx="7829266" cy="1116106"/>
          </a:xfrm>
        </p:spPr>
        <p:txBody>
          <a:bodyPr/>
          <a:lstStyle/>
          <a:p>
            <a:pPr algn="ctr"/>
            <a:r>
              <a:rPr lang="pl-PL" sz="2300" b="1" dirty="0" smtClean="0">
                <a:latin typeface="Cambria Math"/>
                <a:cs typeface="Cambria Math"/>
              </a:rPr>
              <a:t/>
            </a:r>
            <a:br>
              <a:rPr lang="pl-PL" sz="2300" b="1" dirty="0" smtClean="0">
                <a:latin typeface="Cambria Math"/>
                <a:cs typeface="Cambria Math"/>
              </a:rPr>
            </a:br>
            <a:r>
              <a:rPr lang="pl-PL" sz="2300" b="1" dirty="0" smtClean="0">
                <a:latin typeface="Cambria Math"/>
                <a:cs typeface="Cambria Math"/>
              </a:rPr>
              <a:t>Wprowadzenie do pracy z programem Adobe </a:t>
            </a:r>
            <a:r>
              <a:rPr lang="pl-PL" sz="2300" b="1" dirty="0" err="1" smtClean="0">
                <a:latin typeface="Cambria Math"/>
                <a:cs typeface="Cambria Math"/>
              </a:rPr>
              <a:t>Premiere</a:t>
            </a:r>
            <a:r>
              <a:rPr lang="pl-PL" sz="2300" b="1" dirty="0" smtClean="0">
                <a:latin typeface="Cambria Math"/>
                <a:cs typeface="Cambria Math"/>
              </a:rPr>
              <a:t> Pro CC, najnowszej aplikacji do nieliniowej edycji video</a:t>
            </a:r>
            <a:endParaRPr lang="pl-PL" sz="2300" b="1" dirty="0">
              <a:latin typeface="Cambria Math"/>
              <a:cs typeface="Cambria Math"/>
            </a:endParaRPr>
          </a:p>
        </p:txBody>
      </p:sp>
      <p:pic>
        <p:nvPicPr>
          <p:cNvPr id="7" name="Content Placeholder 6" descr="IMG_0688.JPG"/>
          <p:cNvPicPr>
            <a:picLocks noGrp="1" noChangeAspect="1"/>
          </p:cNvPicPr>
          <p:nvPr>
            <p:ph sz="half" idx="17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764" r="-19764"/>
          <a:stretch>
            <a:fillRect/>
          </a:stretch>
        </p:blipFill>
        <p:spPr/>
      </p:pic>
      <p:pic>
        <p:nvPicPr>
          <p:cNvPr id="9" name="Content Placeholder 8" descr="IMG_0689.JPG"/>
          <p:cNvPicPr>
            <a:picLocks noGrp="1" noChangeAspect="1"/>
          </p:cNvPicPr>
          <p:nvPr>
            <p:ph sz="half" idx="1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78" b="14178"/>
          <a:stretch>
            <a:fillRect/>
          </a:stretch>
        </p:blipFill>
        <p:spPr/>
      </p:pic>
      <p:pic>
        <p:nvPicPr>
          <p:cNvPr id="8" name="Content Placeholder 7" descr="IMG_0690.JPG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767" r="-19767"/>
          <a:stretch>
            <a:fillRect/>
          </a:stretch>
        </p:blipFill>
        <p:spPr/>
      </p:pic>
      <p:pic>
        <p:nvPicPr>
          <p:cNvPr id="10" name="Content Placeholder 9" descr="IMG_0691.JPG"/>
          <p:cNvPicPr>
            <a:picLocks noGrp="1" noChangeAspect="1"/>
          </p:cNvPicPr>
          <p:nvPr>
            <p:ph sz="half" idx="1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78" b="14178"/>
          <a:stretch>
            <a:fillRect/>
          </a:stretch>
        </p:blipFill>
        <p:spPr/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Gimnazjum nr 1 im. Hipolita Cegielskiego w Murowanej Goślinie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802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sz="2400" b="1" dirty="0" smtClean="0">
                <a:latin typeface="Cambria Math"/>
                <a:cs typeface="Cambria Math"/>
              </a:rPr>
              <a:t>Empatia, przeżycie, neurony lustrzane: opracowanie scenariusza reportażu podsumowującego naszą współpracę ze stowarzyszeniem „Jedna Chwila”</a:t>
            </a:r>
            <a:endParaRPr lang="pl-PL" sz="2400" b="1" dirty="0">
              <a:latin typeface="Cambria Math"/>
              <a:cs typeface="Cambria Math"/>
            </a:endParaRPr>
          </a:p>
        </p:txBody>
      </p:sp>
      <p:pic>
        <p:nvPicPr>
          <p:cNvPr id="7" name="Content Placeholder 6" descr="WP_20160323_19_10_14_Pro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26" r="-2326"/>
          <a:stretch>
            <a:fillRect/>
          </a:stretch>
        </p:blipFill>
        <p:spPr/>
      </p:pic>
      <p:pic>
        <p:nvPicPr>
          <p:cNvPr id="8" name="Content Placeholder 7" descr="WP_20160323_18_32_05_Pro.jpg"/>
          <p:cNvPicPr>
            <a:picLocks noGrp="1" noChangeAspect="1"/>
          </p:cNvPicPr>
          <p:nvPr>
            <p:ph sz="half" idx="1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26" r="-2326"/>
          <a:stretch>
            <a:fillRect/>
          </a:stretch>
        </p:blipFill>
        <p:spPr/>
      </p:pic>
      <p:pic>
        <p:nvPicPr>
          <p:cNvPr id="4" name="Content Placeholder 3" descr="WP_20160323_19_28_13_Pro.jpg"/>
          <p:cNvPicPr>
            <a:picLocks noGrp="1" noChangeAspect="1"/>
          </p:cNvPicPr>
          <p:nvPr>
            <p:ph sz="half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87" r="25187"/>
          <a:stretch>
            <a:fillRect/>
          </a:stretch>
        </p:blipFill>
        <p:spPr/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Gimnazjum nr 1 im. Hipolita Cegielskiego w Murowanej Goślinie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550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201793"/>
            <a:ext cx="7556313" cy="1398407"/>
          </a:xfrm>
        </p:spPr>
        <p:txBody>
          <a:bodyPr/>
          <a:lstStyle/>
          <a:p>
            <a:pPr algn="ctr"/>
            <a:r>
              <a:rPr lang="pl-PL" sz="2200" b="1" dirty="0" err="1" smtClean="0">
                <a:latin typeface="Cambria Math"/>
                <a:cs typeface="Cambria Math"/>
              </a:rPr>
              <a:t>Empatyzowanie</a:t>
            </a:r>
            <a:r>
              <a:rPr lang="pl-PL" sz="2200" b="1" dirty="0" smtClean="0">
                <a:latin typeface="Cambria Math"/>
                <a:cs typeface="Cambria Math"/>
              </a:rPr>
              <a:t> z osobami ze stowarzyszenia „Jedna Chwila” poprzez eksperyment poruszania się na wózkach </a:t>
            </a:r>
            <a:br>
              <a:rPr lang="pl-PL" sz="2200" b="1" dirty="0" smtClean="0">
                <a:latin typeface="Cambria Math"/>
                <a:cs typeface="Cambria Math"/>
              </a:rPr>
            </a:br>
            <a:r>
              <a:rPr lang="pl-PL" sz="2200" b="1" dirty="0" smtClean="0">
                <a:latin typeface="Cambria Math"/>
                <a:cs typeface="Cambria Math"/>
              </a:rPr>
              <a:t>w przestrzeni Murowanej Gośliny – namacalne doświadczenie przez uczniów barier architektonicznych</a:t>
            </a:r>
            <a:br>
              <a:rPr lang="pl-PL" sz="2200" b="1" dirty="0" smtClean="0">
                <a:latin typeface="Cambria Math"/>
                <a:cs typeface="Cambria Math"/>
              </a:rPr>
            </a:br>
            <a:r>
              <a:rPr lang="pl-PL" sz="2200" b="1" dirty="0" smtClean="0">
                <a:latin typeface="Cambria Math"/>
                <a:cs typeface="Cambria Math"/>
              </a:rPr>
              <a:t>zobacz </a:t>
            </a:r>
            <a:r>
              <a:rPr lang="pl-PL" sz="2200" b="1" dirty="0" smtClean="0">
                <a:latin typeface="Cambria Math"/>
                <a:cs typeface="Cambria Math"/>
                <a:hlinkClick r:id="rId2"/>
              </a:rPr>
              <a:t>efekt działań młodzieży: reportaż</a:t>
            </a:r>
            <a:r>
              <a:rPr lang="pl-PL" sz="2200" b="1" dirty="0" smtClean="0">
                <a:latin typeface="Cambria Math"/>
                <a:cs typeface="Cambria Math"/>
              </a:rPr>
              <a:t/>
            </a:r>
            <a:br>
              <a:rPr lang="pl-PL" sz="2200" b="1" dirty="0" smtClean="0">
                <a:latin typeface="Cambria Math"/>
                <a:cs typeface="Cambria Math"/>
              </a:rPr>
            </a:br>
            <a:r>
              <a:rPr lang="pl-PL" sz="2400" dirty="0" smtClean="0"/>
              <a:t> </a:t>
            </a:r>
            <a:endParaRPr lang="pl-PL" sz="2400" dirty="0"/>
          </a:p>
        </p:txBody>
      </p:sp>
      <p:pic>
        <p:nvPicPr>
          <p:cNvPr id="7" name="Content Placeholder 6" descr="12821335_1048617551864134_3510141880749271908_n.jpg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767" r="-19767"/>
          <a:stretch>
            <a:fillRect/>
          </a:stretch>
        </p:blipFill>
        <p:spPr/>
      </p:pic>
      <p:pic>
        <p:nvPicPr>
          <p:cNvPr id="6" name="Content Placeholder 5" descr="1936845_1048617528530803_7945333027396758126_n.jpg"/>
          <p:cNvPicPr>
            <a:picLocks noGrp="1" noChangeAspect="1"/>
          </p:cNvPicPr>
          <p:nvPr>
            <p:ph sz="half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896" r="-8896"/>
          <a:stretch>
            <a:fillRect/>
          </a:stretch>
        </p:blipFill>
        <p:spPr/>
      </p:pic>
      <p:pic>
        <p:nvPicPr>
          <p:cNvPr id="8" name="Content Placeholder 7" descr="10623038_1048617315197491_6552146163745173850_n.jpg"/>
          <p:cNvPicPr>
            <a:picLocks noGrp="1" noChangeAspect="1"/>
          </p:cNvPicPr>
          <p:nvPr>
            <p:ph sz="half" idx="1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78" b="14178"/>
          <a:stretch>
            <a:fillRect/>
          </a:stretch>
        </p:blipFill>
        <p:spPr/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Gimnazjum nr 1 im. Hipolita Cegielskiego w Murowanej Goślinie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040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pl-PL" b="1" dirty="0" smtClean="0"/>
              <a:t>Podsumowanie</a:t>
            </a:r>
            <a:endParaRPr lang="pl-PL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981200"/>
            <a:ext cx="8074292" cy="4144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b="1" dirty="0" smtClean="0">
                <a:latin typeface="Cambria Math"/>
                <a:cs typeface="Cambria Math"/>
              </a:rPr>
              <a:t>Nowoczesne technologie oraz narzędzia wykorzystane podczas pracy nad scenariuszem lekcji wychowawczych oraz filmikami:</a:t>
            </a:r>
          </a:p>
          <a:p>
            <a:pPr>
              <a:buFontTx/>
              <a:buChar char="-"/>
            </a:pPr>
            <a:r>
              <a:rPr lang="pl-PL" b="1" dirty="0">
                <a:latin typeface="Cambria Math"/>
                <a:cs typeface="Cambria Math"/>
              </a:rPr>
              <a:t>Adobe </a:t>
            </a:r>
            <a:r>
              <a:rPr lang="pl-PL" b="1" dirty="0" err="1">
                <a:latin typeface="Cambria Math"/>
                <a:cs typeface="Cambria Math"/>
              </a:rPr>
              <a:t>Premiere</a:t>
            </a:r>
            <a:r>
              <a:rPr lang="pl-PL" b="1" dirty="0">
                <a:latin typeface="Cambria Math"/>
                <a:cs typeface="Cambria Math"/>
              </a:rPr>
              <a:t> Pro </a:t>
            </a:r>
            <a:r>
              <a:rPr lang="pl-PL" b="1" dirty="0" smtClean="0">
                <a:latin typeface="Cambria Math"/>
                <a:cs typeface="Cambria Math"/>
              </a:rPr>
              <a:t>CC</a:t>
            </a:r>
          </a:p>
          <a:p>
            <a:pPr>
              <a:buFontTx/>
              <a:buChar char="-"/>
            </a:pPr>
            <a:r>
              <a:rPr lang="pl-PL" b="1" dirty="0" smtClean="0">
                <a:latin typeface="Cambria Math"/>
                <a:cs typeface="Cambria Math"/>
              </a:rPr>
              <a:t>Google </a:t>
            </a:r>
            <a:r>
              <a:rPr lang="pl-PL" b="1" dirty="0" err="1" smtClean="0">
                <a:latin typeface="Cambria Math"/>
                <a:cs typeface="Cambria Math"/>
              </a:rPr>
              <a:t>maps</a:t>
            </a:r>
            <a:endParaRPr lang="pl-PL" b="1" dirty="0" smtClean="0">
              <a:latin typeface="Cambria Math"/>
              <a:cs typeface="Cambria Math"/>
            </a:endParaRPr>
          </a:p>
          <a:p>
            <a:pPr>
              <a:buFontTx/>
              <a:buChar char="-"/>
            </a:pPr>
            <a:r>
              <a:rPr lang="pl-PL" b="1" dirty="0">
                <a:latin typeface="Cambria Math"/>
                <a:cs typeface="Cambria Math"/>
              </a:rPr>
              <a:t>PowerPoint </a:t>
            </a:r>
            <a:endParaRPr lang="pl-PL" b="1" dirty="0" smtClean="0">
              <a:latin typeface="Cambria Math"/>
              <a:cs typeface="Cambria Math"/>
            </a:endParaRPr>
          </a:p>
          <a:p>
            <a:pPr>
              <a:buFontTx/>
              <a:buChar char="-"/>
            </a:pPr>
            <a:r>
              <a:rPr lang="pl-PL" b="1" dirty="0" err="1" smtClean="0">
                <a:latin typeface="Cambria Math"/>
                <a:cs typeface="Cambria Math"/>
              </a:rPr>
              <a:t>Trello</a:t>
            </a:r>
            <a:endParaRPr lang="pl-PL" b="1" dirty="0" smtClean="0">
              <a:latin typeface="Cambria Math"/>
              <a:cs typeface="Cambria Math"/>
            </a:endParaRPr>
          </a:p>
          <a:p>
            <a:pPr>
              <a:buFontTx/>
              <a:buChar char="-"/>
            </a:pPr>
            <a:r>
              <a:rPr lang="pl-PL" b="1" dirty="0" err="1">
                <a:latin typeface="Cambria Math"/>
                <a:cs typeface="Cambria Math"/>
              </a:rPr>
              <a:t>s</a:t>
            </a:r>
            <a:r>
              <a:rPr lang="pl-PL" b="1" dirty="0" err="1" smtClean="0">
                <a:latin typeface="Cambria Math"/>
                <a:cs typeface="Cambria Math"/>
              </a:rPr>
              <a:t>martfony</a:t>
            </a:r>
            <a:endParaRPr lang="pl-PL" b="1" dirty="0">
              <a:latin typeface="Cambria Math"/>
              <a:cs typeface="Cambria Math"/>
            </a:endParaRPr>
          </a:p>
          <a:p>
            <a:pPr>
              <a:buFontTx/>
              <a:buChar char="-"/>
            </a:pPr>
            <a:r>
              <a:rPr lang="pl-PL" b="1" dirty="0" smtClean="0">
                <a:latin typeface="Cambria Math"/>
                <a:cs typeface="Cambria Math"/>
              </a:rPr>
              <a:t>projektor multimedialny</a:t>
            </a:r>
          </a:p>
          <a:p>
            <a:pPr>
              <a:buFontTx/>
              <a:buChar char="-"/>
            </a:pPr>
            <a:endParaRPr lang="pl-PL" sz="1800" dirty="0" smtClean="0"/>
          </a:p>
          <a:p>
            <a:pPr marL="0" indent="0">
              <a:buNone/>
            </a:pPr>
            <a:endParaRPr lang="pl-PL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Gimnazjum nr 1 im. Hipolita Cegielskiego w Murowanej Goślinie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507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242234"/>
            <a:ext cx="7556313" cy="1116106"/>
          </a:xfrm>
        </p:spPr>
        <p:txBody>
          <a:bodyPr/>
          <a:lstStyle/>
          <a:p>
            <a:pPr algn="ctr"/>
            <a:r>
              <a:rPr lang="pl-PL" sz="2400" b="1" dirty="0" smtClean="0">
                <a:latin typeface="Cambria Math"/>
                <a:cs typeface="Cambria Math"/>
              </a:rPr>
              <a:t>Wprowadzenie </a:t>
            </a:r>
            <a:r>
              <a:rPr lang="pl-PL" sz="2400" b="1" dirty="0">
                <a:latin typeface="Cambria Math"/>
                <a:cs typeface="Cambria Math"/>
              </a:rPr>
              <a:t>w tematykę cyklu lekcji wychowawczych dotyczących przestrzeni oraz empatycznego postrzegania innych: </a:t>
            </a:r>
            <a:br>
              <a:rPr lang="pl-PL" sz="2400" b="1" dirty="0">
                <a:latin typeface="Cambria Math"/>
                <a:cs typeface="Cambria Math"/>
              </a:rPr>
            </a:br>
            <a:r>
              <a:rPr lang="pl-PL" sz="2400" b="1" dirty="0">
                <a:latin typeface="Arial Black"/>
                <a:cs typeface="Arial Black"/>
              </a:rPr>
              <a:t>„RAZEM bez </a:t>
            </a:r>
            <a:r>
              <a:rPr lang="pl-PL" sz="2400" b="1">
                <a:latin typeface="Arial Black"/>
                <a:cs typeface="Arial Black"/>
              </a:rPr>
              <a:t>BARIER</a:t>
            </a:r>
            <a:r>
              <a:rPr lang="pl-PL" sz="2400" b="1" smtClean="0">
                <a:latin typeface="Arial Black"/>
                <a:cs typeface="Arial Black"/>
              </a:rPr>
              <a:t>”</a:t>
            </a:r>
            <a:endParaRPr lang="pl-PL" sz="2400" dirty="0"/>
          </a:p>
        </p:txBody>
      </p:sp>
      <p:pic>
        <p:nvPicPr>
          <p:cNvPr id="4" name="Content Placeholder 3" descr="WP_20160323_17_29_15_Pro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5" b="1175"/>
          <a:stretch>
            <a:fillRect/>
          </a:stretch>
        </p:blipFill>
        <p:spPr/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Gimnazjum</a:t>
            </a:r>
            <a:r>
              <a:rPr lang="en-US" dirty="0" smtClean="0"/>
              <a:t> nr 1 </a:t>
            </a:r>
            <a:r>
              <a:rPr lang="en-US" dirty="0" err="1" smtClean="0"/>
              <a:t>im</a:t>
            </a:r>
            <a:r>
              <a:rPr lang="en-US" dirty="0" smtClean="0"/>
              <a:t>. </a:t>
            </a:r>
            <a:r>
              <a:rPr lang="en-US" dirty="0" err="1" smtClean="0"/>
              <a:t>Hipolita</a:t>
            </a:r>
            <a:r>
              <a:rPr lang="en-US" dirty="0" smtClean="0"/>
              <a:t> </a:t>
            </a:r>
            <a:r>
              <a:rPr lang="en-US" dirty="0" err="1" smtClean="0"/>
              <a:t>Cegielskiego</a:t>
            </a:r>
            <a:r>
              <a:rPr lang="en-US" dirty="0" smtClean="0"/>
              <a:t> w </a:t>
            </a:r>
            <a:r>
              <a:rPr lang="en-US" dirty="0" err="1" smtClean="0"/>
              <a:t>Murowanej</a:t>
            </a:r>
            <a:r>
              <a:rPr lang="en-US" dirty="0" smtClean="0"/>
              <a:t> </a:t>
            </a:r>
            <a:r>
              <a:rPr lang="en-US" dirty="0" err="1" smtClean="0"/>
              <a:t>Goślinie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960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>
                <a:latin typeface="Cambria Math"/>
                <a:cs typeface="Cambria Math"/>
              </a:rPr>
              <a:t/>
            </a:r>
            <a:br>
              <a:rPr lang="pl-PL" b="1" dirty="0" smtClean="0">
                <a:latin typeface="Cambria Math"/>
                <a:cs typeface="Cambria Math"/>
              </a:rPr>
            </a:br>
            <a:r>
              <a:rPr lang="pl-PL" b="1" dirty="0" smtClean="0">
                <a:latin typeface="Cambria Math"/>
                <a:cs typeface="Cambria Math"/>
              </a:rPr>
              <a:t>	Efekty zajęć:</a:t>
            </a:r>
            <a:endParaRPr lang="pl-PL" b="1" dirty="0">
              <a:latin typeface="Cambria Math"/>
              <a:cs typeface="Cambria Math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981200"/>
            <a:ext cx="7654725" cy="4144963"/>
          </a:xfrm>
        </p:spPr>
        <p:txBody>
          <a:bodyPr>
            <a:normAutofit fontScale="85000" lnSpcReduction="10000"/>
          </a:bodyPr>
          <a:lstStyle/>
          <a:p>
            <a:r>
              <a:rPr lang="pl-PL" sz="1800" b="1" dirty="0" smtClean="0">
                <a:latin typeface="Cambria Math"/>
                <a:cs typeface="Cambria Math"/>
                <a:hlinkClick r:id="rId2"/>
              </a:rPr>
              <a:t>reportaż „RAZEM bez BARIER” (współpraca z „Jedną Chwilą”)</a:t>
            </a:r>
            <a:endParaRPr lang="pl-PL" sz="1800" b="1" dirty="0" smtClean="0">
              <a:latin typeface="Cambria Math"/>
              <a:cs typeface="Cambria Math"/>
            </a:endParaRPr>
          </a:p>
          <a:p>
            <a:r>
              <a:rPr lang="pl-PL" sz="1800" b="1" dirty="0" smtClean="0">
                <a:latin typeface="Cambria Math"/>
                <a:cs typeface="Cambria Math"/>
                <a:hlinkClick r:id="rId3"/>
              </a:rPr>
              <a:t>mapowanie lokalnej przestrzeni w celu niwelowania barier</a:t>
            </a:r>
            <a:endParaRPr lang="pl-PL" sz="1800" b="1" dirty="0" smtClean="0">
              <a:latin typeface="Cambria Math"/>
              <a:cs typeface="Cambria Math"/>
            </a:endParaRPr>
          </a:p>
          <a:p>
            <a:r>
              <a:rPr lang="pl-PL" sz="1800" b="1" dirty="0">
                <a:latin typeface="Cambria Math"/>
                <a:cs typeface="Cambria Math"/>
                <a:hlinkClick r:id="rId4"/>
              </a:rPr>
              <a:t>k</a:t>
            </a:r>
            <a:r>
              <a:rPr lang="pl-PL" sz="1800" b="1" dirty="0" smtClean="0">
                <a:latin typeface="Cambria Math"/>
                <a:cs typeface="Cambria Math"/>
                <a:hlinkClick r:id="rId4"/>
              </a:rPr>
              <a:t>reatywna charakterystyka klasy interdyscyplinarnej „Hipolit”</a:t>
            </a:r>
            <a:endParaRPr lang="pl-PL" sz="1800" b="1" dirty="0" smtClean="0">
              <a:latin typeface="Cambria Math"/>
              <a:cs typeface="Cambria Math"/>
            </a:endParaRPr>
          </a:p>
          <a:p>
            <a:r>
              <a:rPr lang="pl-PL" sz="1800" b="1" dirty="0">
                <a:latin typeface="Cambria Math"/>
                <a:cs typeface="Cambria Math"/>
              </a:rPr>
              <a:t>w</a:t>
            </a:r>
            <a:r>
              <a:rPr lang="pl-PL" sz="1800" b="1" dirty="0" smtClean="0">
                <a:latin typeface="Cambria Math"/>
                <a:cs typeface="Cambria Math"/>
              </a:rPr>
              <a:t>zmocnienie świadomości architektonicznej młodych ludzi  </a:t>
            </a:r>
            <a:br>
              <a:rPr lang="pl-PL" sz="1800" b="1" dirty="0" smtClean="0">
                <a:latin typeface="Cambria Math"/>
                <a:cs typeface="Cambria Math"/>
              </a:rPr>
            </a:br>
            <a:r>
              <a:rPr lang="pl-PL" sz="1800" b="1" dirty="0" smtClean="0">
                <a:latin typeface="Cambria Math"/>
                <a:cs typeface="Cambria Math"/>
              </a:rPr>
              <a:t>i odpowiedzialności za kształtowanie lokalnej przestrzeni bez barier </a:t>
            </a:r>
          </a:p>
          <a:p>
            <a:r>
              <a:rPr lang="pl-PL" sz="1800" b="1" dirty="0">
                <a:latin typeface="Cambria Math"/>
                <a:cs typeface="Cambria Math"/>
              </a:rPr>
              <a:t>makieta ukazująca miejsca </a:t>
            </a:r>
            <a:r>
              <a:rPr lang="pl-PL" sz="1800" b="1" dirty="0" smtClean="0">
                <a:latin typeface="Cambria Math"/>
                <a:cs typeface="Cambria Math"/>
              </a:rPr>
              <a:t>w </a:t>
            </a:r>
            <a:r>
              <a:rPr lang="pl-PL" sz="1800" b="1" dirty="0">
                <a:latin typeface="Cambria Math"/>
                <a:cs typeface="Cambria Math"/>
              </a:rPr>
              <a:t>Murowanej Goślinie z barierami przestrzennymi</a:t>
            </a:r>
            <a:endParaRPr lang="pl-PL" sz="1800" b="1" dirty="0" smtClean="0">
              <a:latin typeface="Cambria Math"/>
              <a:cs typeface="Cambria Math"/>
            </a:endParaRPr>
          </a:p>
          <a:p>
            <a:r>
              <a:rPr lang="pl-PL" sz="1800" b="1" dirty="0">
                <a:latin typeface="Cambria Math"/>
                <a:cs typeface="Cambria Math"/>
              </a:rPr>
              <a:t>p</a:t>
            </a:r>
            <a:r>
              <a:rPr lang="pl-PL" sz="1800" b="1" dirty="0" smtClean="0">
                <a:latin typeface="Cambria Math"/>
                <a:cs typeface="Cambria Math"/>
              </a:rPr>
              <a:t>ogłębienie empatycznego postrzegania osób z niepełnosprawnościami</a:t>
            </a:r>
          </a:p>
          <a:p>
            <a:r>
              <a:rPr lang="pl-PL" sz="1800" b="1" dirty="0" smtClean="0">
                <a:latin typeface="Cambria Math"/>
                <a:cs typeface="Cambria Math"/>
              </a:rPr>
              <a:t> doskonalenie współpracy w grupie, edukacji rówieśniczej </a:t>
            </a:r>
            <a:br>
              <a:rPr lang="pl-PL" sz="1800" b="1" dirty="0" smtClean="0">
                <a:latin typeface="Cambria Math"/>
                <a:cs typeface="Cambria Math"/>
              </a:rPr>
            </a:br>
            <a:r>
              <a:rPr lang="pl-PL" sz="1800" b="1" dirty="0" smtClean="0">
                <a:latin typeface="Cambria Math"/>
                <a:cs typeface="Cambria Math"/>
              </a:rPr>
              <a:t>i kreatywnych sposobów rozwiązywania problemów</a:t>
            </a:r>
          </a:p>
          <a:p>
            <a:r>
              <a:rPr lang="pl-PL" sz="1800" b="1" dirty="0" smtClean="0">
                <a:latin typeface="Cambria Math"/>
                <a:cs typeface="Cambria Math"/>
              </a:rPr>
              <a:t>sprawne posługiwanie się nowoczesnymi aplikacjami i narzędziami w pracy nad projektem: </a:t>
            </a:r>
            <a:r>
              <a:rPr lang="pl-PL" sz="1800" b="1" dirty="0" err="1" smtClean="0">
                <a:latin typeface="Cambria Math"/>
                <a:cs typeface="Cambria Math"/>
              </a:rPr>
              <a:t>Trello</a:t>
            </a:r>
            <a:r>
              <a:rPr lang="pl-PL" sz="1800" b="1" dirty="0" smtClean="0">
                <a:latin typeface="Cambria Math"/>
                <a:cs typeface="Cambria Math"/>
              </a:rPr>
              <a:t>, Adobe </a:t>
            </a:r>
            <a:r>
              <a:rPr lang="pl-PL" sz="1800" b="1" dirty="0" err="1" smtClean="0">
                <a:latin typeface="Cambria Math"/>
                <a:cs typeface="Cambria Math"/>
              </a:rPr>
              <a:t>Premiere</a:t>
            </a:r>
            <a:r>
              <a:rPr lang="pl-PL" sz="1800" b="1" dirty="0" smtClean="0">
                <a:latin typeface="Cambria Math"/>
                <a:cs typeface="Cambria Math"/>
              </a:rPr>
              <a:t> Pro, </a:t>
            </a:r>
            <a:r>
              <a:rPr lang="pl-PL" sz="1800" b="1" dirty="0" err="1" smtClean="0">
                <a:latin typeface="Cambria Math"/>
                <a:cs typeface="Cambria Math"/>
              </a:rPr>
              <a:t>google</a:t>
            </a:r>
            <a:r>
              <a:rPr lang="pl-PL" sz="1800" b="1" dirty="0" smtClean="0">
                <a:latin typeface="Cambria Math"/>
                <a:cs typeface="Cambria Math"/>
              </a:rPr>
              <a:t> </a:t>
            </a:r>
            <a:r>
              <a:rPr lang="pl-PL" sz="1800" b="1" dirty="0" err="1" smtClean="0">
                <a:latin typeface="Cambria Math"/>
                <a:cs typeface="Cambria Math"/>
              </a:rPr>
              <a:t>maps</a:t>
            </a:r>
            <a:r>
              <a:rPr lang="pl-PL" sz="1800" b="1" dirty="0" smtClean="0">
                <a:latin typeface="Cambria Math"/>
                <a:cs typeface="Cambria Math"/>
              </a:rPr>
              <a:t>, PowerPoint</a:t>
            </a:r>
          </a:p>
          <a:p>
            <a:endParaRPr lang="pl-PL" b="1" dirty="0">
              <a:latin typeface="Cambria Math"/>
              <a:cs typeface="Cambria Math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Gimnazjum nr 1 im. Hipolita Cegielskiego w Murowanej Goślinie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974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3000" b="1" dirty="0" smtClean="0">
                <a:latin typeface="Cambria Math"/>
                <a:cs typeface="Cambria Math"/>
              </a:rPr>
              <a:t/>
            </a:r>
            <a:br>
              <a:rPr lang="pl-PL" sz="3000" b="1" dirty="0" smtClean="0">
                <a:latin typeface="Cambria Math"/>
                <a:cs typeface="Cambria Math"/>
              </a:rPr>
            </a:br>
            <a:r>
              <a:rPr lang="pl-PL" sz="3000" b="1" dirty="0" smtClean="0">
                <a:latin typeface="Cambria Math"/>
                <a:cs typeface="Cambria Math"/>
              </a:rPr>
              <a:t>Zgoda na wykorzystanie wizerunku dziecka</a:t>
            </a:r>
            <a:endParaRPr lang="pl-PL" sz="3000" b="1" dirty="0">
              <a:latin typeface="Cambria Math"/>
              <a:cs typeface="Cambria Math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pl-PL" b="1" dirty="0" smtClean="0">
                <a:latin typeface="Cambria Math"/>
                <a:cs typeface="Cambria Math"/>
              </a:rPr>
              <a:t>Rodzice moich uczniów – klasy interdyscyplinarnej “Hipolit” wyrazili zgodę na umieszczenie zdjęć i </a:t>
            </a:r>
            <a:r>
              <a:rPr lang="pl-PL" b="1" dirty="0" err="1" smtClean="0">
                <a:latin typeface="Cambria Math"/>
                <a:cs typeface="Cambria Math"/>
              </a:rPr>
              <a:t>filmów</a:t>
            </a:r>
            <a:r>
              <a:rPr lang="pl-PL" b="1" dirty="0" smtClean="0">
                <a:latin typeface="Cambria Math"/>
                <a:cs typeface="Cambria Math"/>
              </a:rPr>
              <a:t> zawierających wizerunek ich dziecka w pracy konkursowej Mentor Roku, </a:t>
            </a:r>
            <a:r>
              <a:rPr lang="pl-PL" b="1" dirty="0" err="1" smtClean="0">
                <a:latin typeface="Cambria Math"/>
                <a:cs typeface="Cambria Math"/>
              </a:rPr>
              <a:t>która</a:t>
            </a:r>
            <a:r>
              <a:rPr lang="pl-PL" b="1" dirty="0" smtClean="0">
                <a:latin typeface="Cambria Math"/>
                <a:cs typeface="Cambria Math"/>
              </a:rPr>
              <a:t> może zostać opublikowana w mediach: Internecie, prasie, telewizji, przez firmę MENTOR sp. z o.o. sp. k., organizatora konkursu, mieszczącą się przy ulicy Modrej 26 w Szczecinie.</a:t>
            </a:r>
          </a:p>
          <a:p>
            <a:pPr marL="0" indent="0" algn="just">
              <a:buNone/>
            </a:pPr>
            <a:r>
              <a:rPr lang="pl-PL" b="1" dirty="0" smtClean="0">
                <a:latin typeface="Cambria Math"/>
                <a:cs typeface="Cambria Math"/>
              </a:rPr>
              <a:t>Wysyłam ich </a:t>
            </a:r>
            <a:r>
              <a:rPr lang="pl-PL" b="1" dirty="0" err="1" smtClean="0">
                <a:latin typeface="Cambria Math"/>
                <a:cs typeface="Cambria Math"/>
              </a:rPr>
              <a:t>scany</a:t>
            </a:r>
            <a:r>
              <a:rPr lang="pl-PL" b="1" smtClean="0">
                <a:latin typeface="Cambria Math"/>
                <a:cs typeface="Cambria Math"/>
              </a:rPr>
              <a:t>/zdjęcia</a:t>
            </a:r>
            <a:r>
              <a:rPr lang="pl-PL" b="1" smtClean="0">
                <a:latin typeface="Cambria Math"/>
                <a:cs typeface="Cambria Math"/>
              </a:rPr>
              <a:t>. </a:t>
            </a:r>
            <a:r>
              <a:rPr lang="pl-PL" b="1" dirty="0" smtClean="0">
                <a:latin typeface="Cambria Math"/>
                <a:cs typeface="Cambria Math"/>
              </a:rPr>
              <a:t>Mogę również przesłać oryginały, jeśli będzie to konieczne.</a:t>
            </a:r>
          </a:p>
          <a:p>
            <a:pPr marL="0" indent="0" algn="just">
              <a:buNone/>
            </a:pPr>
            <a:r>
              <a:rPr lang="pl-PL" b="1" dirty="0" smtClean="0">
                <a:latin typeface="Cambria Math"/>
                <a:cs typeface="Cambria Math"/>
              </a:rPr>
              <a:t>Jakub Niewiński, wychowawca klasy interdyscyplinarnej „Hipolit</a:t>
            </a:r>
            <a:r>
              <a:rPr lang="pl-PL" dirty="0" smtClean="0">
                <a:latin typeface="Cambria Math"/>
                <a:cs typeface="Cambria Math"/>
              </a:rPr>
              <a:t>”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Gimnazjum nr 1 im. Hipolita Cegielskiego w Murowanej Goślinie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919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b="1" dirty="0" smtClean="0">
                <a:latin typeface="Cambria Math"/>
                <a:cs typeface="Cambria Math"/>
              </a:rPr>
              <a:t>Serdecznie dziękujemy za uwagę!</a:t>
            </a:r>
            <a:endParaRPr lang="pl-PL" b="1" dirty="0">
              <a:latin typeface="Cambria Math"/>
              <a:cs typeface="Cambria Math"/>
            </a:endParaRPr>
          </a:p>
        </p:txBody>
      </p:sp>
      <p:pic>
        <p:nvPicPr>
          <p:cNvPr id="6" name="Content Placeholder 5" descr="DSC08088 (Copy)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60" b="8760"/>
          <a:stretch>
            <a:fillRect/>
          </a:stretch>
        </p:blipFill>
        <p:spPr/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Gimnazjum nr 1 im. Hipolita Cegielskiego w Murowanej Goślinie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04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mbria Math"/>
                <a:cs typeface="Cambria Math"/>
              </a:rPr>
              <a:t/>
            </a:r>
            <a:br>
              <a:rPr lang="en-US" dirty="0" smtClean="0">
                <a:latin typeface="Cambria Math"/>
                <a:cs typeface="Cambria Math"/>
              </a:rPr>
            </a:br>
            <a:r>
              <a:rPr lang="en-US" dirty="0" smtClean="0">
                <a:latin typeface="Cambria Math"/>
                <a:cs typeface="Cambria Math"/>
              </a:rPr>
              <a:t>	</a:t>
            </a:r>
            <a:r>
              <a:rPr lang="pl-PL" b="1" dirty="0" smtClean="0">
                <a:latin typeface="Cambria Math"/>
                <a:cs typeface="Cambria Math"/>
              </a:rPr>
              <a:t>Cele zajęć:</a:t>
            </a:r>
            <a:endParaRPr lang="pl-PL" b="1" dirty="0">
              <a:latin typeface="Cambria Math"/>
              <a:cs typeface="Cambria Math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652" y="1981200"/>
            <a:ext cx="8747854" cy="4286258"/>
          </a:xfrm>
        </p:spPr>
        <p:txBody>
          <a:bodyPr>
            <a:normAutofit/>
          </a:bodyPr>
          <a:lstStyle/>
          <a:p>
            <a:r>
              <a:rPr lang="pl-PL" b="1" dirty="0">
                <a:latin typeface="Cambria Math"/>
                <a:cs typeface="Cambria Math"/>
              </a:rPr>
              <a:t>u</a:t>
            </a:r>
            <a:r>
              <a:rPr lang="pl-PL" b="1" dirty="0" smtClean="0">
                <a:latin typeface="Cambria Math"/>
                <a:cs typeface="Cambria Math"/>
              </a:rPr>
              <a:t>wrażliwienie młodych ludzi na bariery architektoniczne </a:t>
            </a:r>
            <a:br>
              <a:rPr lang="pl-PL" b="1" dirty="0" smtClean="0">
                <a:latin typeface="Cambria Math"/>
                <a:cs typeface="Cambria Math"/>
              </a:rPr>
            </a:br>
            <a:r>
              <a:rPr lang="pl-PL" b="1" dirty="0" smtClean="0">
                <a:latin typeface="Cambria Math"/>
                <a:cs typeface="Cambria Math"/>
              </a:rPr>
              <a:t>w przestrzeni Murowanej Gośliny </a:t>
            </a:r>
          </a:p>
          <a:p>
            <a:r>
              <a:rPr lang="pl-PL" b="1" dirty="0">
                <a:latin typeface="Cambria Math"/>
                <a:cs typeface="Cambria Math"/>
              </a:rPr>
              <a:t>r</a:t>
            </a:r>
            <a:r>
              <a:rPr lang="pl-PL" b="1" dirty="0" smtClean="0">
                <a:latin typeface="Cambria Math"/>
                <a:cs typeface="Cambria Math"/>
              </a:rPr>
              <a:t>ozwój empatycznego postrzegania osób z niepełnosprawnościami wykorzystującego teorię neuronów lustrzanych  </a:t>
            </a:r>
          </a:p>
          <a:p>
            <a:r>
              <a:rPr lang="pl-PL" b="1" dirty="0" smtClean="0">
                <a:latin typeface="Cambria Math"/>
                <a:cs typeface="Cambria Math"/>
              </a:rPr>
              <a:t>wzmacnianie kreatywności oraz innowacyjności w działaniu oraz </a:t>
            </a:r>
            <a:br>
              <a:rPr lang="pl-PL" b="1" dirty="0" smtClean="0">
                <a:latin typeface="Cambria Math"/>
                <a:cs typeface="Cambria Math"/>
              </a:rPr>
            </a:br>
            <a:r>
              <a:rPr lang="pl-PL" b="1" dirty="0" smtClean="0">
                <a:latin typeface="Cambria Math"/>
                <a:cs typeface="Cambria Math"/>
              </a:rPr>
              <a:t>w wymyślaniu rozwiązań w zmianach przestrzeni miasta  </a:t>
            </a:r>
          </a:p>
          <a:p>
            <a:r>
              <a:rPr lang="pl-PL" b="1" dirty="0" smtClean="0">
                <a:latin typeface="Cambria Math"/>
                <a:cs typeface="Cambria Math"/>
              </a:rPr>
              <a:t>doskonalenie pracy w grupie oraz wzajemnego uczenia się (edukacja rówieśnicza wykorzystująca aplikację </a:t>
            </a:r>
            <a:r>
              <a:rPr lang="pl-PL" b="1" dirty="0" err="1" smtClean="0">
                <a:latin typeface="Cambria Math"/>
                <a:cs typeface="Cambria Math"/>
              </a:rPr>
              <a:t>Trello</a:t>
            </a:r>
            <a:r>
              <a:rPr lang="pl-PL" b="1" dirty="0" smtClean="0">
                <a:latin typeface="Cambria Math"/>
                <a:cs typeface="Cambria Math"/>
              </a:rPr>
              <a:t> )</a:t>
            </a:r>
          </a:p>
          <a:p>
            <a:r>
              <a:rPr lang="pl-PL" b="1" dirty="0">
                <a:latin typeface="Cambria Math"/>
                <a:cs typeface="Cambria Math"/>
              </a:rPr>
              <a:t>p</a:t>
            </a:r>
            <a:r>
              <a:rPr lang="pl-PL" b="1" dirty="0" smtClean="0">
                <a:latin typeface="Cambria Math"/>
                <a:cs typeface="Cambria Math"/>
              </a:rPr>
              <a:t>oznanie nowych narzędzi do montowania filmów (Adobe </a:t>
            </a:r>
            <a:r>
              <a:rPr lang="pl-PL" b="1" dirty="0" err="1" smtClean="0">
                <a:latin typeface="Cambria Math"/>
                <a:cs typeface="Cambria Math"/>
              </a:rPr>
              <a:t>Premiere</a:t>
            </a:r>
            <a:r>
              <a:rPr lang="pl-PL" b="1" dirty="0" smtClean="0">
                <a:latin typeface="Cambria Math"/>
                <a:cs typeface="Cambria Math"/>
              </a:rPr>
              <a:t> Pro), mapowania miejsc (</a:t>
            </a:r>
            <a:r>
              <a:rPr lang="pl-PL" b="1" dirty="0" err="1" smtClean="0">
                <a:latin typeface="Cambria Math"/>
                <a:cs typeface="Cambria Math"/>
              </a:rPr>
              <a:t>google</a:t>
            </a:r>
            <a:r>
              <a:rPr lang="pl-PL" b="1" dirty="0" smtClean="0">
                <a:latin typeface="Cambria Math"/>
                <a:cs typeface="Cambria Math"/>
              </a:rPr>
              <a:t> </a:t>
            </a:r>
            <a:r>
              <a:rPr lang="pl-PL" b="1" dirty="0" err="1" smtClean="0">
                <a:latin typeface="Cambria Math"/>
                <a:cs typeface="Cambria Math"/>
              </a:rPr>
              <a:t>maps</a:t>
            </a:r>
            <a:r>
              <a:rPr lang="pl-PL" b="1" dirty="0" smtClean="0">
                <a:latin typeface="Cambria Math"/>
                <a:cs typeface="Cambria Math"/>
              </a:rPr>
              <a:t>)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Gimnazjum nr 1 im. Hipolita Cegielskiego w Murowanej Goślinie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362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sz="2500" b="1" dirty="0" smtClean="0">
                <a:latin typeface="Cambria Math"/>
                <a:cs typeface="Cambria Math"/>
              </a:rPr>
              <a:t>Krzysztof Stern, założyciel stowarzyszenia </a:t>
            </a:r>
            <a:br>
              <a:rPr lang="pl-PL" sz="2500" b="1" dirty="0" smtClean="0">
                <a:latin typeface="Cambria Math"/>
                <a:cs typeface="Cambria Math"/>
              </a:rPr>
            </a:br>
            <a:r>
              <a:rPr lang="pl-PL" sz="2500" b="1" dirty="0" smtClean="0">
                <a:latin typeface="Cambria Math"/>
                <a:cs typeface="Cambria Math"/>
              </a:rPr>
              <a:t>“Jedna Chwila”, opowiada o swoim doświadczeniu bycia osobą z niepełnosprawnością ruchową</a:t>
            </a:r>
            <a:endParaRPr lang="pl-PL" sz="2500" b="1" dirty="0">
              <a:latin typeface="Cambria Math"/>
              <a:cs typeface="Cambria Math"/>
            </a:endParaRPr>
          </a:p>
        </p:txBody>
      </p:sp>
      <p:pic>
        <p:nvPicPr>
          <p:cNvPr id="5" name="Content Placeholder 4" descr="WP_20160323_17_11_33_Pro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87" r="25187"/>
          <a:stretch>
            <a:fillRect/>
          </a:stretch>
        </p:blipFill>
        <p:spPr/>
      </p:pic>
      <p:pic>
        <p:nvPicPr>
          <p:cNvPr id="6" name="Content Placeholder 5" descr="WP_20160323_18_04_56_Pro.jpg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87" r="25187"/>
          <a:stretch>
            <a:fillRect/>
          </a:stretch>
        </p:blipFill>
        <p:spPr/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Gimnazjum nr 1 im. Hipolita Cegielskiego w Murowanej Goślinie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01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273014"/>
            <a:ext cx="7556313" cy="1327186"/>
          </a:xfrm>
        </p:spPr>
        <p:txBody>
          <a:bodyPr/>
          <a:lstStyle/>
          <a:p>
            <a:pPr algn="ctr"/>
            <a:r>
              <a:rPr lang="pl-PL" sz="2200" b="1" dirty="0" smtClean="0">
                <a:latin typeface="Cambria Math"/>
                <a:cs typeface="Cambria Math"/>
              </a:rPr>
              <a:t>Początek mapowania miejsc w Murowanej Goślinie</a:t>
            </a:r>
            <a:r>
              <a:rPr lang="pl-PL" sz="2200" b="1" dirty="0">
                <a:latin typeface="Cambria Math"/>
                <a:cs typeface="Cambria Math"/>
              </a:rPr>
              <a:t> </a:t>
            </a:r>
            <a:r>
              <a:rPr lang="pl-PL" sz="2200" b="1" dirty="0" smtClean="0">
                <a:latin typeface="Cambria Math"/>
                <a:cs typeface="Cambria Math"/>
              </a:rPr>
              <a:t>– wizualizacja za pomocą projektora multimedialnego oraz zdjęcia satelitarnego barier architektonicznych utrudniających bezkolizyjne i samodzielne funkcjonowanie osobom z niepełnosprawnościami</a:t>
            </a:r>
            <a:endParaRPr lang="pl-PL" sz="2200" b="1" dirty="0">
              <a:latin typeface="Cambria Math"/>
              <a:cs typeface="Cambria Math"/>
            </a:endParaRPr>
          </a:p>
        </p:txBody>
      </p:sp>
      <p:pic>
        <p:nvPicPr>
          <p:cNvPr id="4" name="Content Placeholder 3" descr="WP_20160323_18_24_12_Pro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5" b="1175"/>
          <a:stretch>
            <a:fillRect/>
          </a:stretch>
        </p:blipFill>
        <p:spPr>
          <a:xfrm>
            <a:off x="771473" y="2253684"/>
            <a:ext cx="7556313" cy="4144963"/>
          </a:xfr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Gimnazjum nr 1 im. Hipolita Cegielskiego w Murowanej Goślinie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07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sz="2500" b="1" dirty="0" smtClean="0">
                <a:latin typeface="Cambria Math"/>
                <a:cs typeface="Cambria Math"/>
              </a:rPr>
              <a:t>Wizualizacja </a:t>
            </a:r>
            <a:r>
              <a:rPr lang="pl-PL" sz="2500" b="1" dirty="0">
                <a:latin typeface="Cambria Math"/>
                <a:cs typeface="Cambria Math"/>
              </a:rPr>
              <a:t>miejsc z </a:t>
            </a:r>
            <a:r>
              <a:rPr lang="pl-PL" sz="2500" b="1" dirty="0" smtClean="0">
                <a:latin typeface="Cambria Math"/>
                <a:cs typeface="Cambria Math"/>
              </a:rPr>
              <a:t>barierami wymagających transformacji  w przestrzeni Murowanej Gośliny – praca z </a:t>
            </a:r>
            <a:r>
              <a:rPr lang="pl-PL" sz="2500" b="1" dirty="0" err="1" smtClean="0">
                <a:latin typeface="Cambria Math"/>
                <a:cs typeface="Cambria Math"/>
              </a:rPr>
              <a:t>google</a:t>
            </a:r>
            <a:r>
              <a:rPr lang="pl-PL" sz="2500" b="1" dirty="0" smtClean="0">
                <a:latin typeface="Cambria Math"/>
                <a:cs typeface="Cambria Math"/>
              </a:rPr>
              <a:t> </a:t>
            </a:r>
            <a:r>
              <a:rPr lang="pl-PL" sz="2500" b="1" dirty="0" err="1" smtClean="0">
                <a:latin typeface="Cambria Math"/>
                <a:cs typeface="Cambria Math"/>
              </a:rPr>
              <a:t>maps</a:t>
            </a:r>
            <a:endParaRPr lang="pl-PL" sz="2500" b="1" dirty="0">
              <a:latin typeface="Cambria Math"/>
              <a:cs typeface="Cambria Math"/>
            </a:endParaRPr>
          </a:p>
        </p:txBody>
      </p:sp>
      <p:pic>
        <p:nvPicPr>
          <p:cNvPr id="7" name="Content Placeholder 6" descr="WP_20160323_18_24_06_Pro.jpg"/>
          <p:cNvPicPr>
            <a:picLocks noGrp="1" noChangeAspect="1"/>
          </p:cNvPicPr>
          <p:nvPr>
            <p:ph sz="half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08" b="18208"/>
          <a:stretch>
            <a:fillRect/>
          </a:stretch>
        </p:blipFill>
        <p:spPr/>
      </p:pic>
      <p:pic>
        <p:nvPicPr>
          <p:cNvPr id="10" name="Content Placeholder 9" descr="WP_20160323_18_23_48_Pro.jpg"/>
          <p:cNvPicPr>
            <a:picLocks noGrp="1" noChangeAspect="1"/>
          </p:cNvPicPr>
          <p:nvPr>
            <p:ph sz="half" idx="1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2" b="2172"/>
          <a:stretch>
            <a:fillRect/>
          </a:stretch>
        </p:blipFill>
        <p:spPr/>
      </p:pic>
      <p:pic>
        <p:nvPicPr>
          <p:cNvPr id="9" name="Content Placeholder 8" descr="WP_20160323_18_23_41_Pro.jpg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2" b="2172"/>
          <a:stretch>
            <a:fillRect/>
          </a:stretch>
        </p:blipFill>
        <p:spPr/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Gimnazjum nr 1 im. Hipolita Cegielskiego w Murowanej Goślinie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781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sz="2500" b="1" dirty="0" smtClean="0">
                <a:latin typeface="Cambria Math"/>
                <a:cs typeface="Cambria Math"/>
              </a:rPr>
              <a:t/>
            </a:r>
            <a:br>
              <a:rPr lang="pl-PL" sz="2500" b="1" dirty="0" smtClean="0">
                <a:latin typeface="Cambria Math"/>
                <a:cs typeface="Cambria Math"/>
              </a:rPr>
            </a:br>
            <a:r>
              <a:rPr lang="pl-PL" sz="2500" b="1" dirty="0" smtClean="0">
                <a:latin typeface="Cambria Math"/>
                <a:cs typeface="Cambria Math"/>
              </a:rPr>
              <a:t>Mapowanie przestrzeni przed budową makiety</a:t>
            </a:r>
            <a:endParaRPr lang="pl-PL" sz="2500" b="1" dirty="0">
              <a:latin typeface="Cambria Math"/>
              <a:cs typeface="Cambria Math"/>
            </a:endParaRPr>
          </a:p>
        </p:txBody>
      </p:sp>
      <p:pic>
        <p:nvPicPr>
          <p:cNvPr id="7" name="Content Placeholder 6" descr="WP_20160323_18_30_14_Pro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26" r="-2326"/>
          <a:stretch>
            <a:fillRect/>
          </a:stretch>
        </p:blipFill>
        <p:spPr/>
      </p:pic>
      <p:pic>
        <p:nvPicPr>
          <p:cNvPr id="6" name="Content Placeholder 5" descr="WP_20160323_19_50_31_Pro.jpg"/>
          <p:cNvPicPr>
            <a:picLocks noGrp="1" noChangeAspect="1"/>
          </p:cNvPicPr>
          <p:nvPr>
            <p:ph sz="half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656" r="-28656"/>
          <a:stretch>
            <a:fillRect/>
          </a:stretch>
        </p:blipFill>
        <p:spPr/>
      </p:pic>
      <p:pic>
        <p:nvPicPr>
          <p:cNvPr id="8" name="Content Placeholder 7" descr="WP_20160323_18_46_44_Pro.jpg"/>
          <p:cNvPicPr>
            <a:picLocks noGrp="1" noChangeAspect="1"/>
          </p:cNvPicPr>
          <p:nvPr>
            <p:ph sz="half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26" r="-2326"/>
          <a:stretch>
            <a:fillRect/>
          </a:stretch>
        </p:blipFill>
        <p:spPr/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Gimnazjum nr 1 im. Hipolita Cegielskiego w Murowanej Goślinie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682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sz="2500" b="1" dirty="0" smtClean="0">
                <a:latin typeface="Cambria Math"/>
                <a:cs typeface="Cambria Math"/>
              </a:rPr>
              <a:t/>
            </a:r>
            <a:br>
              <a:rPr lang="pl-PL" sz="2500" b="1" dirty="0" smtClean="0">
                <a:latin typeface="Cambria Math"/>
                <a:cs typeface="Cambria Math"/>
              </a:rPr>
            </a:br>
            <a:r>
              <a:rPr lang="pl-PL" sz="2500" b="1" dirty="0" smtClean="0">
                <a:latin typeface="Cambria Math"/>
                <a:cs typeface="Cambria Math"/>
              </a:rPr>
              <a:t>Tworzenie makiety</a:t>
            </a:r>
            <a:endParaRPr lang="pl-PL" sz="2500" b="1" dirty="0">
              <a:latin typeface="Cambria Math"/>
              <a:cs typeface="Cambria Math"/>
            </a:endParaRPr>
          </a:p>
        </p:txBody>
      </p:sp>
      <p:pic>
        <p:nvPicPr>
          <p:cNvPr id="7" name="Content Placeholder 6" descr="WP_20160323_19_43_44_Pro.jpg"/>
          <p:cNvPicPr>
            <a:picLocks noGrp="1" noChangeAspect="1"/>
          </p:cNvPicPr>
          <p:nvPr>
            <p:ph sz="half" idx="17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2" b="2172"/>
          <a:stretch>
            <a:fillRect/>
          </a:stretch>
        </p:blipFill>
        <p:spPr/>
      </p:pic>
      <p:pic>
        <p:nvPicPr>
          <p:cNvPr id="9" name="Content Placeholder 8" descr="WP_20160323_20_15_23_Pro.jpg"/>
          <p:cNvPicPr>
            <a:picLocks noGrp="1" noChangeAspect="1"/>
          </p:cNvPicPr>
          <p:nvPr>
            <p:ph sz="half" idx="1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23" r="-2323"/>
          <a:stretch>
            <a:fillRect/>
          </a:stretch>
        </p:blipFill>
        <p:spPr/>
      </p:pic>
      <p:pic>
        <p:nvPicPr>
          <p:cNvPr id="8" name="Content Placeholder 7" descr="WP_20160323_20_15_17_Pro.jpg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2" b="2172"/>
          <a:stretch>
            <a:fillRect/>
          </a:stretch>
        </p:blipFill>
        <p:spPr/>
      </p:pic>
      <p:pic>
        <p:nvPicPr>
          <p:cNvPr id="10" name="Content Placeholder 9" descr="WP_20160323_20_15_28_Pro.jpg"/>
          <p:cNvPicPr>
            <a:picLocks noGrp="1" noChangeAspect="1"/>
          </p:cNvPicPr>
          <p:nvPr>
            <p:ph sz="half" idx="1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26" r="-2326"/>
          <a:stretch>
            <a:fillRect/>
          </a:stretch>
        </p:blipFill>
        <p:spPr/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Gimnazjum nr 1 im. Hipolita Cegielskiego w Murowanej Goślinie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480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sz="2500" b="1" dirty="0" smtClean="0">
                <a:latin typeface="Cambria Math"/>
                <a:cs typeface="Cambria Math"/>
              </a:rPr>
              <a:t>Efekt wspólnej pracy: makieta ukazująca miejsca </a:t>
            </a:r>
            <a:br>
              <a:rPr lang="pl-PL" sz="2500" b="1" dirty="0" smtClean="0">
                <a:latin typeface="Cambria Math"/>
                <a:cs typeface="Cambria Math"/>
              </a:rPr>
            </a:br>
            <a:r>
              <a:rPr lang="pl-PL" sz="2500" b="1" dirty="0" smtClean="0">
                <a:latin typeface="Cambria Math"/>
                <a:cs typeface="Cambria Math"/>
              </a:rPr>
              <a:t>w Murowanej Goślinie z barierami przestrzennymi</a:t>
            </a:r>
            <a:endParaRPr lang="pl-PL" sz="2500" b="1" dirty="0">
              <a:latin typeface="Cambria Math"/>
              <a:cs typeface="Cambria Math"/>
            </a:endParaRPr>
          </a:p>
        </p:txBody>
      </p:sp>
      <p:pic>
        <p:nvPicPr>
          <p:cNvPr id="4" name="Content Placeholder 3" descr="WP_20160323_21_21_42_Pro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5" b="1175"/>
          <a:stretch>
            <a:fillRect/>
          </a:stretch>
        </p:blipFill>
        <p:spPr/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Gimnazjum nr 1 im. Hipolita Cegielskiego w Murowanej Goślinie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490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Advantage">
  <a:themeElements>
    <a:clrScheme name="Advantage">
      <a:dk1>
        <a:sysClr val="windowText" lastClr="000000"/>
      </a:dk1>
      <a:lt1>
        <a:sysClr val="window" lastClr="FFFFFF"/>
      </a:lt1>
      <a:dk2>
        <a:srgbClr val="2B142D"/>
      </a:dk2>
      <a:lt2>
        <a:srgbClr val="C3AFCC"/>
      </a:lt2>
      <a:accent1>
        <a:srgbClr val="663366"/>
      </a:accent1>
      <a:accent2>
        <a:srgbClr val="330F42"/>
      </a:accent2>
      <a:accent3>
        <a:srgbClr val="666699"/>
      </a:accent3>
      <a:accent4>
        <a:srgbClr val="999966"/>
      </a:accent4>
      <a:accent5>
        <a:srgbClr val="F7901E"/>
      </a:accent5>
      <a:accent6>
        <a:srgbClr val="A3A101"/>
      </a:accent6>
      <a:hlink>
        <a:srgbClr val="BC5FBC"/>
      </a:hlink>
      <a:folHlink>
        <a:srgbClr val="9775A7"/>
      </a:folHlink>
    </a:clrScheme>
    <a:fontScheme name="Advantage">
      <a:majorFont>
        <a:latin typeface="Rockwell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Rockwell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Advantag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6000000" scaled="1"/>
        </a:gradFill>
        <a:gradFill rotWithShape="1">
          <a:gsLst>
            <a:gs pos="0">
              <a:schemeClr val="phClr"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63500" dist="25400" dir="5400000" rotWithShape="0">
              <a:srgbClr val="808080">
                <a:alpha val="7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twoPt" dir="tl">
              <a:rot lat="0" lon="0" rev="4500000"/>
            </a:lightRig>
          </a:scene3d>
          <a:sp3d>
            <a:bevelT w="635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1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Advantage.thmx</Template>
  <TotalTime>344</TotalTime>
  <Words>579</Words>
  <Application>Microsoft Macintosh PowerPoint</Application>
  <PresentationFormat>On-screen Show (4:3)</PresentationFormat>
  <Paragraphs>96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Advantage</vt:lpstr>
      <vt:lpstr>Razem bez Barier</vt:lpstr>
      <vt:lpstr>Wprowadzenie w tematykę cyklu lekcji wychowawczych dotyczących przestrzeni oraz empatycznego postrzegania innych:  „RAZEM bez BARIER”</vt:lpstr>
      <vt:lpstr>  Cele zajęć:</vt:lpstr>
      <vt:lpstr>Krzysztof Stern, założyciel stowarzyszenia  “Jedna Chwila”, opowiada o swoim doświadczeniu bycia osobą z niepełnosprawnością ruchową</vt:lpstr>
      <vt:lpstr>Początek mapowania miejsc w Murowanej Goślinie – wizualizacja za pomocą projektora multimedialnego oraz zdjęcia satelitarnego barier architektonicznych utrudniających bezkolizyjne i samodzielne funkcjonowanie osobom z niepełnosprawnościami</vt:lpstr>
      <vt:lpstr>Wizualizacja miejsc z barierami wymagających transformacji  w przestrzeni Murowanej Gośliny – praca z google maps</vt:lpstr>
      <vt:lpstr> Mapowanie przestrzeni przed budową makiety</vt:lpstr>
      <vt:lpstr> Tworzenie makiety</vt:lpstr>
      <vt:lpstr>Efekt wspólnej pracy: makieta ukazująca miejsca  w Murowanej Goślinie z barierami przestrzennymi</vt:lpstr>
      <vt:lpstr>Współpraca uczniów klasy interdyscyplinarnej „Hipolit” z wychowawcą – wykorzystanie Trello</vt:lpstr>
      <vt:lpstr>Mapowanie barier przestrzennych w Murowanej Goślinie za pomocą smartfonów i google maps</vt:lpstr>
      <vt:lpstr>Uczniowie w parach pracowali nad miejscami w lokalnej przestrzeni, gdzie występują bariery. Fotografowali te miejsca, opisali przeszkody architektoniczne i podjęli próbę znalezienia rozwiązań w ich niwelowania: transformacja przestrzeni </vt:lpstr>
      <vt:lpstr>Screenshoty wybranych miejsc potrzebujących transformacji  Ratusz w Murowanej Goślinie  (aktualnie Urząd Miasta i Gminy)</vt:lpstr>
      <vt:lpstr> Gimnazjum nr 2 im. Jana Kochanowskiego </vt:lpstr>
      <vt:lpstr> Szkoła Podstawowa nr 1 im. Karola Marcinkowskiego </vt:lpstr>
      <vt:lpstr> Wprowadzenie do pracy z programem Adobe Premiere Pro CC, najnowszej aplikacji do nieliniowej edycji video</vt:lpstr>
      <vt:lpstr>Empatia, przeżycie, neurony lustrzane: opracowanie scenariusza reportażu podsumowującego naszą współpracę ze stowarzyszeniem „Jedna Chwila”</vt:lpstr>
      <vt:lpstr>Empatyzowanie z osobami ze stowarzyszenia „Jedna Chwila” poprzez eksperyment poruszania się na wózkach  w przestrzeni Murowanej Gośliny – namacalne doświadczenie przez uczniów barier architektonicznych zobacz efekt działań młodzieży: reportaż  </vt:lpstr>
      <vt:lpstr> Podsumowanie</vt:lpstr>
      <vt:lpstr>  Efekty zajęć:</vt:lpstr>
      <vt:lpstr> Zgoda na wykorzystanie wizerunku dziecka</vt:lpstr>
      <vt:lpstr>Serdecznie dziękujemy za uwagę!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Świat bez barier</dc:title>
  <dc:creator>Kuba</dc:creator>
  <cp:lastModifiedBy>Kuba</cp:lastModifiedBy>
  <cp:revision>61</cp:revision>
  <dcterms:created xsi:type="dcterms:W3CDTF">2016-11-14T16:16:52Z</dcterms:created>
  <dcterms:modified xsi:type="dcterms:W3CDTF">2016-11-18T21:31:59Z</dcterms:modified>
</cp:coreProperties>
</file>