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15"/>
  </p:notesMasterIdLst>
  <p:sldIdLst>
    <p:sldId id="256" r:id="rId2"/>
    <p:sldId id="261" r:id="rId3"/>
    <p:sldId id="262" r:id="rId4"/>
    <p:sldId id="273" r:id="rId5"/>
    <p:sldId id="264" r:id="rId6"/>
    <p:sldId id="265" r:id="rId7"/>
    <p:sldId id="266" r:id="rId8"/>
    <p:sldId id="276" r:id="rId9"/>
    <p:sldId id="267" r:id="rId10"/>
    <p:sldId id="277" r:id="rId11"/>
    <p:sldId id="268" r:id="rId12"/>
    <p:sldId id="269" r:id="rId13"/>
    <p:sldId id="271" r:id="rId14"/>
  </p:sldIdLst>
  <p:sldSz cx="9144000" cy="6858000" type="screen4x3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4" d="100"/>
          <a:sy n="74" d="100"/>
        </p:scale>
        <p:origin x="-1266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30053B-2597-4019-872D-B8AE1902B741}" type="datetimeFigureOut">
              <a:rPr lang="pl-PL" smtClean="0"/>
              <a:t>2016-11-18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3C675D2-E4BE-4C4A-93CA-880AA2FB828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7709252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rójkąt prostokątny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ytuł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17" name="Podtytuł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pl-PL" smtClean="0"/>
              <a:t>Kliknij, aby edytować styl wzorca podtytułu</a:t>
            </a:r>
            <a:endParaRPr kumimoji="0" lang="en-US"/>
          </a:p>
        </p:txBody>
      </p:sp>
      <p:grpSp>
        <p:nvGrpSpPr>
          <p:cNvPr id="2" name="Grupa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Dowolny kształt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Dowolny kształt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Dowolny kształt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Łącznik prostoliniowy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Symbol zastępczy daty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98205EF8-089A-4F76-A47F-D3871A564214}" type="datetimeFigureOut">
              <a:rPr lang="pl-PL" smtClean="0"/>
              <a:t>2016-11-18</a:t>
            </a:fld>
            <a:endParaRPr lang="pl-PL"/>
          </a:p>
        </p:txBody>
      </p:sp>
      <p:sp>
        <p:nvSpPr>
          <p:cNvPr id="19" name="Symbol zastępczy stopki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pl-PL"/>
          </a:p>
        </p:txBody>
      </p:sp>
      <p:sp>
        <p:nvSpPr>
          <p:cNvPr id="27" name="Symbol zastępczy numeru slajdu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271AE7DE-48C4-42EB-9E80-404FF39F83CE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8205EF8-089A-4F76-A47F-D3871A564214}" type="datetimeFigureOut">
              <a:rPr lang="pl-PL" smtClean="0"/>
              <a:t>2016-11-18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71AE7DE-48C4-42EB-9E80-404FF39F83CE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8205EF8-089A-4F76-A47F-D3871A564214}" type="datetimeFigureOut">
              <a:rPr lang="pl-PL" smtClean="0"/>
              <a:t>2016-11-18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71AE7DE-48C4-42EB-9E80-404FF39F83CE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8205EF8-089A-4F76-A47F-D3871A564214}" type="datetimeFigureOut">
              <a:rPr lang="pl-PL" smtClean="0"/>
              <a:t>2016-11-18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71AE7DE-48C4-42EB-9E80-404FF39F83CE}" type="slidenum">
              <a:rPr lang="pl-PL" smtClean="0"/>
              <a:t>‹#›</a:t>
            </a:fld>
            <a:endParaRPr lang="pl-PL"/>
          </a:p>
        </p:txBody>
      </p:sp>
      <p:sp>
        <p:nvSpPr>
          <p:cNvPr id="7" name="Tytuł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8205EF8-089A-4F76-A47F-D3871A564214}" type="datetimeFigureOut">
              <a:rPr lang="pl-PL" smtClean="0"/>
              <a:t>2016-11-18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71AE7DE-48C4-42EB-9E80-404FF39F83CE}" type="slidenum">
              <a:rPr lang="pl-PL" smtClean="0"/>
              <a:t>‹#›</a:t>
            </a:fld>
            <a:endParaRPr lang="pl-PL"/>
          </a:p>
        </p:txBody>
      </p:sp>
      <p:sp>
        <p:nvSpPr>
          <p:cNvPr id="7" name="Pag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Pag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8205EF8-089A-4F76-A47F-D3871A564214}" type="datetimeFigureOut">
              <a:rPr lang="pl-PL" smtClean="0"/>
              <a:t>2016-11-18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71AE7DE-48C4-42EB-9E80-404FF39F83CE}" type="slidenum">
              <a:rPr lang="pl-PL" smtClean="0"/>
              <a:t>‹#›</a:t>
            </a:fld>
            <a:endParaRPr lang="pl-PL"/>
          </a:p>
        </p:txBody>
      </p:sp>
      <p:sp>
        <p:nvSpPr>
          <p:cNvPr id="8" name="Tytuł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5" name="Symbol zastępczy zawartości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8205EF8-089A-4F76-A47F-D3871A564214}" type="datetimeFigureOut">
              <a:rPr lang="pl-PL" smtClean="0"/>
              <a:t>2016-11-18</a:t>
            </a:fld>
            <a:endParaRPr 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71AE7DE-48C4-42EB-9E80-404FF39F83CE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8205EF8-089A-4F76-A47F-D3871A564214}" type="datetimeFigureOut">
              <a:rPr lang="pl-PL" smtClean="0"/>
              <a:t>2016-11-18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71AE7DE-48C4-42EB-9E80-404FF39F83CE}" type="slidenum">
              <a:rPr lang="pl-PL" smtClean="0"/>
              <a:t>‹#›</a:t>
            </a:fld>
            <a:endParaRPr lang="pl-PL"/>
          </a:p>
        </p:txBody>
      </p:sp>
      <p:sp>
        <p:nvSpPr>
          <p:cNvPr id="6" name="Tytuł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8205EF8-089A-4F76-A47F-D3871A564214}" type="datetimeFigureOut">
              <a:rPr lang="pl-PL" smtClean="0"/>
              <a:t>2016-11-18</a:t>
            </a:fld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71AE7DE-48C4-42EB-9E80-404FF39F83CE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98205EF8-089A-4F76-A47F-D3871A564214}" type="datetimeFigureOut">
              <a:rPr lang="pl-PL" smtClean="0"/>
              <a:t>2016-11-18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71AE7DE-48C4-42EB-9E80-404FF39F83CE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pl-PL" smtClean="0"/>
              <a:t>Kliknij ikonę, aby dodać obraz</a:t>
            </a:r>
            <a:endParaRPr kumimoji="0" lang="en-US" dirty="0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98205EF8-089A-4F76-A47F-D3871A564214}" type="datetimeFigureOut">
              <a:rPr lang="pl-PL" smtClean="0"/>
              <a:t>2016-11-18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271AE7DE-48C4-42EB-9E80-404FF39F83CE}" type="slidenum">
              <a:rPr lang="pl-PL" smtClean="0"/>
              <a:t>‹#›</a:t>
            </a:fld>
            <a:endParaRPr lang="pl-PL"/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8" name="Dowolny kształt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Dowolny kształt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Trójkąt prostokątny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Łącznik prostoliniowy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Pag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Pag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Dowolny kształt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Dowolny kształt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Trójkąt prostokątny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Łącznik prostoliniowy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Symbol zastępczy tytułu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0" name="Symbol zastępczy tekstu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  <a:p>
            <a:pPr lvl="1" eaLnBrk="1" latinLnBrk="0" hangingPunct="1"/>
            <a:r>
              <a:rPr kumimoji="0" lang="pl-PL" smtClean="0"/>
              <a:t>Drugi poziom</a:t>
            </a:r>
          </a:p>
          <a:p>
            <a:pPr lvl="2" eaLnBrk="1" latinLnBrk="0" hangingPunct="1"/>
            <a:r>
              <a:rPr kumimoji="0" lang="pl-PL" smtClean="0"/>
              <a:t>Trzeci poziom</a:t>
            </a:r>
          </a:p>
          <a:p>
            <a:pPr lvl="3" eaLnBrk="1" latinLnBrk="0" hangingPunct="1"/>
            <a:r>
              <a:rPr kumimoji="0" lang="pl-PL" smtClean="0"/>
              <a:t>Czwarty poziom</a:t>
            </a:r>
          </a:p>
          <a:p>
            <a:pPr lvl="4" eaLnBrk="1" latinLnBrk="0" hangingPunct="1"/>
            <a:r>
              <a:rPr kumimoji="0" lang="pl-PL" smtClean="0"/>
              <a:t>Piąty poziom</a:t>
            </a:r>
            <a:endParaRPr kumimoji="0" lang="en-US"/>
          </a:p>
        </p:txBody>
      </p:sp>
      <p:sp>
        <p:nvSpPr>
          <p:cNvPr id="10" name="Symbol zastępczy daty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98205EF8-089A-4F76-A47F-D3871A564214}" type="datetimeFigureOut">
              <a:rPr lang="pl-PL" smtClean="0"/>
              <a:t>2016-11-18</a:t>
            </a:fld>
            <a:endParaRPr lang="pl-PL"/>
          </a:p>
        </p:txBody>
      </p:sp>
      <p:sp>
        <p:nvSpPr>
          <p:cNvPr id="22" name="Symbol zastępczy stopki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pl-PL"/>
          </a:p>
        </p:txBody>
      </p:sp>
      <p:sp>
        <p:nvSpPr>
          <p:cNvPr id="18" name="Symbol zastępczy numeru slajdu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271AE7DE-48C4-42EB-9E80-404FF39F83CE}" type="slidenum">
              <a:rPr lang="pl-PL" smtClean="0"/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3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7.pn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827584" y="3717032"/>
            <a:ext cx="7772400" cy="504056"/>
          </a:xfrm>
        </p:spPr>
        <p:txBody>
          <a:bodyPr>
            <a:normAutofit/>
          </a:bodyPr>
          <a:lstStyle/>
          <a:p>
            <a:pPr algn="ctr"/>
            <a:r>
              <a:rPr lang="pl-PL" sz="2000" b="1" dirty="0" smtClean="0">
                <a:solidFill>
                  <a:schemeClr val="accent1">
                    <a:lumMod val="50000"/>
                  </a:schemeClr>
                </a:solidFill>
              </a:rPr>
              <a:t>Zajęcia edukacyjne dla klasy II szkoły podstawowej</a:t>
            </a:r>
            <a:endParaRPr lang="pl-PL" sz="20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4" name="Podtytuł 2"/>
          <p:cNvSpPr txBox="1">
            <a:spLocks/>
          </p:cNvSpPr>
          <p:nvPr/>
        </p:nvSpPr>
        <p:spPr>
          <a:xfrm>
            <a:off x="611560" y="4581128"/>
            <a:ext cx="2808312" cy="360040"/>
          </a:xfrm>
          <a:prstGeom prst="rect">
            <a:avLst/>
          </a:prstGeom>
        </p:spPr>
        <p:txBody>
          <a:bodyPr vert="horz" lIns="45720" rIns="45720">
            <a:normAutofit/>
          </a:bodyPr>
          <a:lstStyle>
            <a:lvl1pPr marL="0" marR="64008" indent="0" algn="r" rtl="0" eaLnBrk="1" latinLnBrk="0" hangingPunct="1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None/>
              <a:defRPr kumimoji="0" sz="2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1" latinLnBrk="0" hangingPunct="1">
              <a:spcBef>
                <a:spcPts val="324"/>
              </a:spcBef>
              <a:buClr>
                <a:schemeClr val="accent1"/>
              </a:buClr>
              <a:buFont typeface="Verdana"/>
              <a:buNone/>
              <a:defRPr kumimoji="0"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1" latinLnBrk="0" hangingPunct="1">
              <a:spcBef>
                <a:spcPts val="350"/>
              </a:spcBef>
              <a:buClr>
                <a:schemeClr val="accent2"/>
              </a:buClr>
              <a:buSzPct val="100000"/>
              <a:buFont typeface="Wingdings 2"/>
              <a:buNone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None/>
              <a:defRPr kumimoji="0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None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None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None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None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None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algn="ctr"/>
            <a:r>
              <a:rPr lang="pl-PL" sz="1600" dirty="0" smtClean="0"/>
              <a:t>Autor – Magdalena Kozieł</a:t>
            </a:r>
            <a:endParaRPr lang="pl-PL" sz="1600" dirty="0"/>
          </a:p>
        </p:txBody>
      </p:sp>
      <p:sp>
        <p:nvSpPr>
          <p:cNvPr id="5" name="Podtytuł 2"/>
          <p:cNvSpPr txBox="1">
            <a:spLocks/>
          </p:cNvSpPr>
          <p:nvPr/>
        </p:nvSpPr>
        <p:spPr>
          <a:xfrm>
            <a:off x="4355976" y="4576401"/>
            <a:ext cx="4536504" cy="360040"/>
          </a:xfrm>
          <a:prstGeom prst="rect">
            <a:avLst/>
          </a:prstGeom>
        </p:spPr>
        <p:txBody>
          <a:bodyPr vert="horz" lIns="45720" rIns="45720">
            <a:noAutofit/>
          </a:bodyPr>
          <a:lstStyle>
            <a:lvl1pPr marL="0" marR="64008" indent="0" algn="r" rtl="0" eaLnBrk="1" latinLnBrk="0" hangingPunct="1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None/>
              <a:defRPr kumimoji="0" sz="2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1" latinLnBrk="0" hangingPunct="1">
              <a:spcBef>
                <a:spcPts val="324"/>
              </a:spcBef>
              <a:buClr>
                <a:schemeClr val="accent1"/>
              </a:buClr>
              <a:buFont typeface="Verdana"/>
              <a:buNone/>
              <a:defRPr kumimoji="0"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1" latinLnBrk="0" hangingPunct="1">
              <a:spcBef>
                <a:spcPts val="350"/>
              </a:spcBef>
              <a:buClr>
                <a:schemeClr val="accent2"/>
              </a:buClr>
              <a:buSzPct val="100000"/>
              <a:buFont typeface="Wingdings 2"/>
              <a:buNone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None/>
              <a:defRPr kumimoji="0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None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None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None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None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None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algn="ctr"/>
            <a:r>
              <a:rPr lang="pl-PL" sz="1600" dirty="0" smtClean="0"/>
              <a:t>Miejsce – Szkoła Podstawowa w Przecławiu</a:t>
            </a:r>
            <a:endParaRPr lang="pl-PL" sz="1600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260648"/>
            <a:ext cx="6942137" cy="3448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51721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ytuł 3"/>
          <p:cNvSpPr>
            <a:spLocks noGrp="1"/>
          </p:cNvSpPr>
          <p:nvPr>
            <p:ph type="title"/>
          </p:nvPr>
        </p:nvSpPr>
        <p:spPr>
          <a:xfrm>
            <a:off x="683568" y="404664"/>
            <a:ext cx="4104456" cy="576064"/>
          </a:xfrm>
        </p:spPr>
        <p:txBody>
          <a:bodyPr/>
          <a:lstStyle/>
          <a:p>
            <a:pPr algn="ctr"/>
            <a:r>
              <a:rPr lang="pl-PL" sz="2300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Faza </a:t>
            </a:r>
            <a:r>
              <a:rPr lang="pl-PL" sz="2300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realizacyjna – lekcja 2</a:t>
            </a:r>
            <a:endParaRPr lang="pl-PL" sz="2300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2"/>
          </p:nvPr>
        </p:nvSpPr>
        <p:spPr>
          <a:xfrm>
            <a:off x="683568" y="1124744"/>
            <a:ext cx="8208912" cy="1512168"/>
          </a:xfrm>
        </p:spPr>
        <p:txBody>
          <a:bodyPr>
            <a:normAutofit/>
          </a:bodyPr>
          <a:lstStyle/>
          <a:p>
            <a:pPr lvl="0" algn="ctr"/>
            <a:r>
              <a:rPr lang="pl-PL" dirty="0"/>
              <a:t>Dzieci, w grupach biorą udział w quizie za pomocą aplikacji </a:t>
            </a:r>
            <a:r>
              <a:rPr lang="pl-PL" i="1" dirty="0" err="1"/>
              <a:t>Kahoot</a:t>
            </a:r>
            <a:r>
              <a:rPr lang="pl-PL" dirty="0"/>
              <a:t>. Nauczyciel wyświetla na tablicy pytania na podstawie karty pracy z informacją o Andrzejkach. </a:t>
            </a:r>
            <a:endParaRPr lang="pl-PL" dirty="0" smtClean="0"/>
          </a:p>
          <a:p>
            <a:pPr lvl="0" algn="ctr"/>
            <a:r>
              <a:rPr lang="pl-PL" dirty="0" smtClean="0"/>
              <a:t>Dzieci</a:t>
            </a:r>
            <a:r>
              <a:rPr lang="pl-PL" dirty="0"/>
              <a:t>, jako grupa, logują się za pomocą aplikacji </a:t>
            </a:r>
            <a:r>
              <a:rPr lang="pl-PL" i="1" dirty="0" err="1"/>
              <a:t>Kahoot</a:t>
            </a:r>
            <a:r>
              <a:rPr lang="pl-PL" dirty="0"/>
              <a:t> w smartfonach lub tabletach i odpowiadają na sześć pytań. </a:t>
            </a:r>
            <a:endParaRPr lang="pl-PL" dirty="0" smtClean="0"/>
          </a:p>
          <a:p>
            <a:pPr lvl="0" algn="ctr"/>
            <a:r>
              <a:rPr lang="pl-PL" dirty="0" smtClean="0"/>
              <a:t>Grupa</a:t>
            </a:r>
            <a:r>
              <a:rPr lang="pl-PL" dirty="0"/>
              <a:t>, która najlepiej odpowie na pytania otrzymuje 2 punkty.</a:t>
            </a:r>
          </a:p>
          <a:p>
            <a:pPr algn="ctr"/>
            <a:endParaRPr lang="pl-PL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38862" y="2528919"/>
            <a:ext cx="2910743" cy="199815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2564904"/>
            <a:ext cx="3384376" cy="192108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78631" y="4293096"/>
            <a:ext cx="4141960" cy="216563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471249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tekstu 2"/>
          <p:cNvSpPr>
            <a:spLocks noGrp="1"/>
          </p:cNvSpPr>
          <p:nvPr>
            <p:ph type="body" idx="2"/>
          </p:nvPr>
        </p:nvSpPr>
        <p:spPr>
          <a:xfrm>
            <a:off x="323528" y="1196752"/>
            <a:ext cx="5616624" cy="1296144"/>
          </a:xfrm>
        </p:spPr>
        <p:txBody>
          <a:bodyPr>
            <a:normAutofit fontScale="77500" lnSpcReduction="20000"/>
          </a:bodyPr>
          <a:lstStyle/>
          <a:p>
            <a:pPr lvl="0" algn="ctr"/>
            <a:r>
              <a:rPr lang="pl-PL" sz="1900" dirty="0"/>
              <a:t>Uczniowie, w programie SGP </a:t>
            </a:r>
            <a:r>
              <a:rPr lang="pl-PL" sz="1900" dirty="0" err="1"/>
              <a:t>Baltie</a:t>
            </a:r>
            <a:r>
              <a:rPr lang="pl-PL" sz="1900" dirty="0"/>
              <a:t> 3, samodzielnie programują ruchy czarodzieja </a:t>
            </a:r>
            <a:r>
              <a:rPr lang="pl-PL" sz="1900" dirty="0" err="1" smtClean="0"/>
              <a:t>Baltiego</a:t>
            </a:r>
            <a:r>
              <a:rPr lang="pl-PL" sz="1900" dirty="0" smtClean="0"/>
              <a:t> (tryb Czarowanie), </a:t>
            </a:r>
            <a:r>
              <a:rPr lang="pl-PL" sz="1900" dirty="0"/>
              <a:t>tak aby powstał obraz związany z Andrzejkami. </a:t>
            </a:r>
            <a:endParaRPr lang="pl-PL" sz="1900" dirty="0" smtClean="0"/>
          </a:p>
          <a:p>
            <a:pPr lvl="0" algn="ctr"/>
            <a:r>
              <a:rPr lang="pl-PL" sz="1900" dirty="0" smtClean="0"/>
              <a:t>Za </a:t>
            </a:r>
            <a:r>
              <a:rPr lang="pl-PL" sz="1900" dirty="0"/>
              <a:t>wykonane zadanie każdy uczeń otrzymuje </a:t>
            </a:r>
            <a:endParaRPr lang="pl-PL" sz="1900" dirty="0" smtClean="0"/>
          </a:p>
          <a:p>
            <a:pPr lvl="0" algn="ctr"/>
            <a:r>
              <a:rPr lang="pl-PL" sz="1900" dirty="0" smtClean="0"/>
              <a:t>2 </a:t>
            </a:r>
            <a:r>
              <a:rPr lang="pl-PL" sz="1900" dirty="0"/>
              <a:t>punkty dla swoich grup.</a:t>
            </a:r>
          </a:p>
          <a:p>
            <a:endParaRPr lang="pl-PL" dirty="0"/>
          </a:p>
        </p:txBody>
      </p:sp>
      <p:sp>
        <p:nvSpPr>
          <p:cNvPr id="6" name="Tytuł 3"/>
          <p:cNvSpPr txBox="1">
            <a:spLocks/>
          </p:cNvSpPr>
          <p:nvPr/>
        </p:nvSpPr>
        <p:spPr>
          <a:xfrm>
            <a:off x="683568" y="404664"/>
            <a:ext cx="4104456" cy="576064"/>
          </a:xfrm>
          <a:prstGeom prst="rect">
            <a:avLst/>
          </a:prstGeom>
        </p:spPr>
        <p:txBody>
          <a:bodyPr vert="horz" anchor="t">
            <a:noAutofit/>
            <a:scene3d>
              <a:camera prst="orthographicFront"/>
              <a:lightRig rig="soft" dir="t"/>
            </a:scene3d>
            <a:sp3d prstMaterial="softEdge">
              <a:bevelT w="0" h="0"/>
            </a:sp3d>
          </a:bodyPr>
          <a:lstStyle>
            <a:lvl1pPr algn="r" rtl="0" eaLnBrk="1" latinLnBrk="0" hangingPunct="1">
              <a:spcBef>
                <a:spcPct val="0"/>
              </a:spcBef>
              <a:buNone/>
              <a:defRPr kumimoji="0" sz="2500" b="0" kern="1200">
                <a:solidFill>
                  <a:schemeClr val="accent1"/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pPr algn="ctr"/>
            <a:r>
              <a:rPr lang="pl-PL" sz="2300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Faza realizacyjna</a:t>
            </a:r>
            <a:endParaRPr lang="pl-PL" sz="2300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651710"/>
            <a:ext cx="1604910" cy="28046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708920"/>
            <a:ext cx="3384376" cy="235355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3456404"/>
            <a:ext cx="4740591" cy="270889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95446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6611491" y="4757209"/>
            <a:ext cx="953566" cy="18437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ytuł 3"/>
          <p:cNvSpPr>
            <a:spLocks noGrp="1"/>
          </p:cNvSpPr>
          <p:nvPr>
            <p:ph type="title"/>
          </p:nvPr>
        </p:nvSpPr>
        <p:spPr>
          <a:xfrm>
            <a:off x="683568" y="692696"/>
            <a:ext cx="2664296" cy="504056"/>
          </a:xfrm>
        </p:spPr>
        <p:txBody>
          <a:bodyPr/>
          <a:lstStyle/>
          <a:p>
            <a:pPr algn="ctr"/>
            <a:r>
              <a:rPr lang="pl-PL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 na przerwie…</a:t>
            </a:r>
            <a:endParaRPr lang="pl-PL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Symbol zastępczy tekstu 4"/>
          <p:cNvSpPr>
            <a:spLocks noGrp="1"/>
          </p:cNvSpPr>
          <p:nvPr>
            <p:ph type="body" idx="2"/>
          </p:nvPr>
        </p:nvSpPr>
        <p:spPr>
          <a:xfrm>
            <a:off x="971600" y="1196752"/>
            <a:ext cx="7632848" cy="720080"/>
          </a:xfrm>
        </p:spPr>
        <p:txBody>
          <a:bodyPr>
            <a:normAutofit/>
          </a:bodyPr>
          <a:lstStyle/>
          <a:p>
            <a:pPr algn="ctr"/>
            <a:r>
              <a:rPr lang="pl-PL" b="1" dirty="0"/>
              <a:t>Taneczna Przerwa</a:t>
            </a:r>
            <a:r>
              <a:rPr lang="pl-PL" dirty="0"/>
              <a:t> – uczniowie podczas przerwy (30 min.) spędzili na zabawie – </a:t>
            </a:r>
            <a:r>
              <a:rPr lang="pl-PL" dirty="0" smtClean="0"/>
              <a:t>tańcząc w </a:t>
            </a:r>
            <a:r>
              <a:rPr lang="pl-PL" dirty="0"/>
              <a:t>holu </a:t>
            </a:r>
            <a:r>
              <a:rPr lang="pl-PL" dirty="0" smtClean="0"/>
              <a:t>szkoły </a:t>
            </a:r>
            <a:r>
              <a:rPr lang="pl-PL" dirty="0"/>
              <a:t>Zumbę</a:t>
            </a:r>
            <a:r>
              <a:rPr lang="pl-PL" dirty="0" smtClean="0"/>
              <a:t> </a:t>
            </a:r>
            <a:r>
              <a:rPr lang="pl-PL" dirty="0"/>
              <a:t>(program </a:t>
            </a:r>
            <a:r>
              <a:rPr lang="pl-PL" dirty="0" err="1"/>
              <a:t>GoNoodle</a:t>
            </a:r>
            <a:r>
              <a:rPr lang="pl-PL" dirty="0"/>
              <a:t>).</a:t>
            </a:r>
            <a:endParaRPr lang="pl-PL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3455629"/>
            <a:ext cx="4648200" cy="25908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1988840"/>
            <a:ext cx="3790950" cy="252028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20841" y="4751029"/>
            <a:ext cx="990650" cy="18437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2135" y="1985776"/>
            <a:ext cx="1723033" cy="14698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09806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tekstu 2"/>
          <p:cNvSpPr>
            <a:spLocks noGrp="1"/>
          </p:cNvSpPr>
          <p:nvPr>
            <p:ph type="body" idx="2"/>
          </p:nvPr>
        </p:nvSpPr>
        <p:spPr>
          <a:xfrm>
            <a:off x="179512" y="1412776"/>
            <a:ext cx="6984776" cy="936104"/>
          </a:xfrm>
        </p:spPr>
        <p:txBody>
          <a:bodyPr>
            <a:normAutofit fontScale="92500" lnSpcReduction="20000"/>
          </a:bodyPr>
          <a:lstStyle/>
          <a:p>
            <a:pPr lvl="0" algn="ctr"/>
            <a:r>
              <a:rPr lang="pl-PL" sz="1800" b="1" dirty="0"/>
              <a:t>Przyznanie punktów </a:t>
            </a:r>
            <a:r>
              <a:rPr lang="pl-PL" sz="1800" b="1" dirty="0" smtClean="0"/>
              <a:t>w programie </a:t>
            </a:r>
            <a:r>
              <a:rPr lang="pl-PL" sz="1800" b="1" i="1" dirty="0" err="1" smtClean="0"/>
              <a:t>ClassDojo</a:t>
            </a:r>
            <a:endParaRPr lang="pl-PL" sz="1800" b="1" i="1" dirty="0" smtClean="0"/>
          </a:p>
          <a:p>
            <a:pPr lvl="0" algn="ctr"/>
            <a:r>
              <a:rPr lang="pl-PL" dirty="0" smtClean="0"/>
              <a:t> Grupa</a:t>
            </a:r>
            <a:r>
              <a:rPr lang="pl-PL" dirty="0"/>
              <a:t>, która zdobyła największą liczbę punktów za wykonane </a:t>
            </a:r>
            <a:r>
              <a:rPr lang="pl-PL" dirty="0" smtClean="0"/>
              <a:t>zadania, </a:t>
            </a:r>
            <a:r>
              <a:rPr lang="pl-PL" dirty="0"/>
              <a:t>otrzymuje po 5 </a:t>
            </a:r>
            <a:r>
              <a:rPr lang="pl-PL" dirty="0" smtClean="0"/>
              <a:t>punktów, </a:t>
            </a:r>
            <a:r>
              <a:rPr lang="pl-PL" dirty="0"/>
              <a:t>pozostali uczniowie otrzymują po 3 punkty za aktywność i zaangażowanie.</a:t>
            </a:r>
          </a:p>
          <a:p>
            <a:endParaRPr lang="pl-PL" dirty="0"/>
          </a:p>
        </p:txBody>
      </p:sp>
      <p:pic>
        <p:nvPicPr>
          <p:cNvPr id="5" name="Obraz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0" y="5177304"/>
            <a:ext cx="2667000" cy="77152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2708920"/>
            <a:ext cx="3949948" cy="223224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6373" y="2708920"/>
            <a:ext cx="3672408" cy="324036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12" name="Tytuł 3"/>
          <p:cNvSpPr>
            <a:spLocks noGrp="1"/>
          </p:cNvSpPr>
          <p:nvPr>
            <p:ph type="title"/>
          </p:nvPr>
        </p:nvSpPr>
        <p:spPr>
          <a:xfrm>
            <a:off x="679364" y="490348"/>
            <a:ext cx="3892635" cy="562388"/>
          </a:xfrm>
        </p:spPr>
        <p:txBody>
          <a:bodyPr/>
          <a:lstStyle/>
          <a:p>
            <a:pPr algn="ctr"/>
            <a:r>
              <a:rPr lang="pl-PL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Faza podsumowująca</a:t>
            </a:r>
            <a:endParaRPr lang="pl-PL" dirty="0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1281" y="602791"/>
            <a:ext cx="1430667" cy="21139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22485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ytuł 3"/>
          <p:cNvSpPr>
            <a:spLocks noGrp="1"/>
          </p:cNvSpPr>
          <p:nvPr>
            <p:ph type="title"/>
          </p:nvPr>
        </p:nvSpPr>
        <p:spPr>
          <a:xfrm>
            <a:off x="683568" y="620688"/>
            <a:ext cx="4104456" cy="648072"/>
          </a:xfrm>
        </p:spPr>
        <p:txBody>
          <a:bodyPr>
            <a:noAutofit/>
          </a:bodyPr>
          <a:lstStyle/>
          <a:p>
            <a:pPr algn="ctr"/>
            <a:r>
              <a:rPr lang="pl-PL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Faza przygotowawcza</a:t>
            </a:r>
            <a:endParaRPr lang="pl-PL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2"/>
          </p:nvPr>
        </p:nvSpPr>
        <p:spPr>
          <a:xfrm>
            <a:off x="683568" y="1340768"/>
            <a:ext cx="7619424" cy="1656184"/>
          </a:xfrm>
        </p:spPr>
        <p:txBody>
          <a:bodyPr>
            <a:normAutofit/>
          </a:bodyPr>
          <a:lstStyle/>
          <a:p>
            <a:pPr lvl="0" algn="ctr"/>
            <a:r>
              <a:rPr lang="pl-PL" sz="1800" dirty="0"/>
              <a:t>Nauczyciel kładzie na ławkach przedmioty związane z wróżbami andrzejkowymi (miska z wodą, klucz, świeczki, jabłka częściowo obrane, serca z imionami dziewcząt i chłopców, buty). </a:t>
            </a:r>
            <a:endParaRPr lang="pl-PL" sz="1800" dirty="0" smtClean="0"/>
          </a:p>
          <a:p>
            <a:pPr lvl="0" algn="ctr"/>
            <a:r>
              <a:rPr lang="pl-PL" sz="1800" dirty="0" smtClean="0"/>
              <a:t>Dzieci </a:t>
            </a:r>
            <a:r>
              <a:rPr lang="pl-PL" sz="1800" dirty="0"/>
              <a:t>po wejściu do </a:t>
            </a:r>
            <a:r>
              <a:rPr lang="pl-PL" sz="1800" dirty="0" smtClean="0"/>
              <a:t>sali, i obserwując przedmioty, </a:t>
            </a:r>
            <a:r>
              <a:rPr lang="pl-PL" sz="1800" dirty="0"/>
              <a:t>zastanawiają się, jaki będzie cel zajęć.</a:t>
            </a:r>
          </a:p>
          <a:p>
            <a:pPr algn="ctr"/>
            <a:endParaRPr lang="pl-PL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8458" y="3245345"/>
            <a:ext cx="4001204" cy="262885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72687" y="2780775"/>
            <a:ext cx="1378475" cy="33627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4" name="Picture 6" descr="Znalezione obrazy dla zapytania andrzejki wróżby andrzejkowe dla dzieci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4707421"/>
            <a:ext cx="1440161" cy="11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AutoShape 8" descr="Znalezione obrazy dla zapytania jabłko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7" name="AutoShape 10" descr="Znalezione obrazy dla zapytania jabłko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pic>
        <p:nvPicPr>
          <p:cNvPr id="2061" name="Picture 1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7516" y="4279366"/>
            <a:ext cx="1137402" cy="8561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5105" y="4102248"/>
            <a:ext cx="704570" cy="719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64" name="Picture 16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217" y="4973546"/>
            <a:ext cx="731093" cy="7380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47043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868968"/>
            <a:ext cx="1124969" cy="3021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2320" y="2654257"/>
            <a:ext cx="1547664" cy="27963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Symbol zastępczy tekstu 2"/>
          <p:cNvSpPr>
            <a:spLocks noGrp="1"/>
          </p:cNvSpPr>
          <p:nvPr>
            <p:ph type="body" idx="2"/>
          </p:nvPr>
        </p:nvSpPr>
        <p:spPr>
          <a:xfrm>
            <a:off x="899592" y="1340768"/>
            <a:ext cx="7096688" cy="720080"/>
          </a:xfrm>
        </p:spPr>
        <p:txBody>
          <a:bodyPr>
            <a:noAutofit/>
          </a:bodyPr>
          <a:lstStyle/>
          <a:p>
            <a:pPr algn="ctr"/>
            <a:r>
              <a:rPr lang="pl-PL" sz="1800" dirty="0"/>
              <a:t>Dzieci </a:t>
            </a:r>
            <a:r>
              <a:rPr lang="pl-PL" sz="1800" dirty="0" smtClean="0"/>
              <a:t>słuchają </a:t>
            </a:r>
            <a:r>
              <a:rPr lang="pl-PL" sz="1800" dirty="0"/>
              <a:t>Awatara „</a:t>
            </a:r>
            <a:r>
              <a:rPr lang="pl-PL" sz="1800" i="1" dirty="0"/>
              <a:t>Pani Magda</a:t>
            </a:r>
            <a:r>
              <a:rPr lang="pl-PL" sz="1800" dirty="0"/>
              <a:t>”, stworzonego w aplikacji </a:t>
            </a:r>
            <a:r>
              <a:rPr lang="pl-PL" sz="1800" i="1" dirty="0" err="1"/>
              <a:t>Voki</a:t>
            </a:r>
            <a:r>
              <a:rPr lang="pl-PL" sz="1800" dirty="0"/>
              <a:t>, </a:t>
            </a:r>
            <a:r>
              <a:rPr lang="pl-PL" sz="1800" dirty="0" smtClean="0"/>
              <a:t>który </a:t>
            </a:r>
            <a:r>
              <a:rPr lang="pl-PL" sz="1800" dirty="0"/>
              <a:t>przedstawia temat </a:t>
            </a:r>
            <a:r>
              <a:rPr lang="pl-PL" sz="1800" dirty="0" smtClean="0"/>
              <a:t>i cel zajęć.</a:t>
            </a:r>
            <a:endParaRPr lang="pl-PL" sz="1800" dirty="0"/>
          </a:p>
        </p:txBody>
      </p:sp>
      <p:sp>
        <p:nvSpPr>
          <p:cNvPr id="8" name="Tytuł 3"/>
          <p:cNvSpPr txBox="1">
            <a:spLocks/>
          </p:cNvSpPr>
          <p:nvPr/>
        </p:nvSpPr>
        <p:spPr>
          <a:xfrm>
            <a:off x="683568" y="620688"/>
            <a:ext cx="4104456" cy="648072"/>
          </a:xfrm>
          <a:prstGeom prst="rect">
            <a:avLst/>
          </a:prstGeom>
        </p:spPr>
        <p:txBody>
          <a:bodyPr vert="horz" anchor="t">
            <a:noAutofit/>
            <a:scene3d>
              <a:camera prst="orthographicFront"/>
              <a:lightRig rig="soft" dir="t"/>
            </a:scene3d>
            <a:sp3d prstMaterial="softEdge">
              <a:bevelT w="0" h="0"/>
            </a:sp3d>
          </a:bodyPr>
          <a:lstStyle>
            <a:lvl1pPr algn="r" rtl="0" eaLnBrk="1" latinLnBrk="0" hangingPunct="1">
              <a:spcBef>
                <a:spcPct val="0"/>
              </a:spcBef>
              <a:buNone/>
              <a:defRPr kumimoji="0" sz="2500" b="0" kern="1200">
                <a:solidFill>
                  <a:schemeClr val="accent1"/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pPr algn="ctr"/>
            <a:r>
              <a:rPr lang="pl-PL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Faza przygotowawcza</a:t>
            </a:r>
            <a:endParaRPr lang="pl-PL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" name="Obraz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83702" y="2132856"/>
            <a:ext cx="3122186" cy="265638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Obraz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76489" y="3229563"/>
            <a:ext cx="3546094" cy="260020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67651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tekstu 2"/>
          <p:cNvSpPr>
            <a:spLocks noGrp="1"/>
          </p:cNvSpPr>
          <p:nvPr>
            <p:ph type="body" idx="2"/>
          </p:nvPr>
        </p:nvSpPr>
        <p:spPr>
          <a:xfrm>
            <a:off x="647564" y="1124744"/>
            <a:ext cx="7848872" cy="1866318"/>
          </a:xfrm>
        </p:spPr>
        <p:txBody>
          <a:bodyPr>
            <a:normAutofit fontScale="92500"/>
          </a:bodyPr>
          <a:lstStyle/>
          <a:p>
            <a:pPr algn="ctr"/>
            <a:r>
              <a:rPr lang="pl-PL" sz="2200" dirty="0" smtClean="0"/>
              <a:t>Podczas </a:t>
            </a:r>
            <a:r>
              <a:rPr lang="pl-PL" sz="2200" dirty="0"/>
              <a:t>zajęć pomocnikiem nauczyciela jest komputerowy czarodziej Wergiliusz, któremu głos użycza aplikacja </a:t>
            </a:r>
            <a:r>
              <a:rPr lang="pl-PL" sz="2200" dirty="0" smtClean="0"/>
              <a:t/>
            </a:r>
            <a:br>
              <a:rPr lang="pl-PL" sz="2200" dirty="0" smtClean="0"/>
            </a:br>
            <a:r>
              <a:rPr lang="pl-PL" sz="2200" dirty="0" err="1" smtClean="0"/>
              <a:t>Ivona</a:t>
            </a:r>
            <a:r>
              <a:rPr lang="pl-PL" sz="2200" dirty="0" smtClean="0"/>
              <a:t> </a:t>
            </a:r>
            <a:r>
              <a:rPr lang="pl-PL" sz="2200" dirty="0"/>
              <a:t>(www.ivona.com.pl</a:t>
            </a:r>
            <a:r>
              <a:rPr lang="pl-PL" sz="2200" dirty="0" smtClean="0"/>
              <a:t>).</a:t>
            </a:r>
            <a:endParaRPr lang="pl-PL" sz="2200" dirty="0"/>
          </a:p>
          <a:p>
            <a:pPr algn="ctr"/>
            <a:r>
              <a:rPr lang="pl-PL" sz="2200" dirty="0" smtClean="0"/>
              <a:t> </a:t>
            </a:r>
            <a:r>
              <a:rPr lang="pl-PL" sz="2200" dirty="0"/>
              <a:t>Jest on strażnikiem porządku i czasu. Polecenia </a:t>
            </a:r>
            <a:r>
              <a:rPr lang="pl-PL" sz="2200" dirty="0" smtClean="0"/>
              <a:t>czarodziejowi wydaje </a:t>
            </a:r>
            <a:r>
              <a:rPr lang="pl-PL" sz="2200" dirty="0"/>
              <a:t>nauczyciel, który na bieżąco monitoruje przebieg </a:t>
            </a:r>
            <a:r>
              <a:rPr lang="pl-PL" sz="2200" dirty="0" smtClean="0"/>
              <a:t>zajęć.</a:t>
            </a:r>
            <a:endParaRPr lang="pl-PL" sz="2200" dirty="0"/>
          </a:p>
          <a:p>
            <a:endParaRPr lang="pl-PL" dirty="0"/>
          </a:p>
        </p:txBody>
      </p:sp>
      <p:pic>
        <p:nvPicPr>
          <p:cNvPr id="6" name="Obraz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1600" y="2996952"/>
            <a:ext cx="4277475" cy="338437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Obraz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24128" y="3656927"/>
            <a:ext cx="1967019" cy="223224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8" name="Tytuł 3"/>
          <p:cNvSpPr txBox="1">
            <a:spLocks/>
          </p:cNvSpPr>
          <p:nvPr/>
        </p:nvSpPr>
        <p:spPr>
          <a:xfrm>
            <a:off x="467544" y="476672"/>
            <a:ext cx="4104456" cy="648072"/>
          </a:xfrm>
          <a:prstGeom prst="rect">
            <a:avLst/>
          </a:prstGeom>
        </p:spPr>
        <p:txBody>
          <a:bodyPr vert="horz" anchor="t">
            <a:noAutofit/>
            <a:scene3d>
              <a:camera prst="orthographicFront"/>
              <a:lightRig rig="soft" dir="t"/>
            </a:scene3d>
            <a:sp3d prstMaterial="softEdge">
              <a:bevelT w="0" h="0"/>
            </a:sp3d>
          </a:bodyPr>
          <a:lstStyle>
            <a:lvl1pPr algn="r" rtl="0" eaLnBrk="1" latinLnBrk="0" hangingPunct="1">
              <a:spcBef>
                <a:spcPct val="0"/>
              </a:spcBef>
              <a:buNone/>
              <a:defRPr kumimoji="0" sz="2500" b="0" kern="1200">
                <a:solidFill>
                  <a:schemeClr val="accent1"/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pPr algn="ctr"/>
            <a:r>
              <a:rPr lang="pl-PL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Faza przygotowawcza</a:t>
            </a:r>
            <a:endParaRPr lang="pl-PL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2360" y="2852936"/>
            <a:ext cx="984788" cy="9902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12343" y="5373216"/>
            <a:ext cx="784821" cy="792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24640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ytuł 3"/>
          <p:cNvSpPr>
            <a:spLocks noGrp="1"/>
          </p:cNvSpPr>
          <p:nvPr>
            <p:ph type="title"/>
          </p:nvPr>
        </p:nvSpPr>
        <p:spPr>
          <a:xfrm>
            <a:off x="683568" y="548680"/>
            <a:ext cx="5112568" cy="432048"/>
          </a:xfrm>
        </p:spPr>
        <p:txBody>
          <a:bodyPr/>
          <a:lstStyle/>
          <a:p>
            <a:pPr algn="ctr"/>
            <a:r>
              <a:rPr lang="pl-PL" sz="2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Faza realizacyjna – lekcja 1</a:t>
            </a:r>
            <a:endParaRPr lang="pl-PL" sz="23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2"/>
          </p:nvPr>
        </p:nvSpPr>
        <p:spPr>
          <a:xfrm>
            <a:off x="683568" y="1268760"/>
            <a:ext cx="7776864" cy="1656184"/>
          </a:xfrm>
        </p:spPr>
        <p:txBody>
          <a:bodyPr>
            <a:normAutofit/>
          </a:bodyPr>
          <a:lstStyle/>
          <a:p>
            <a:pPr lvl="0" algn="ctr"/>
            <a:r>
              <a:rPr lang="pl-PL" dirty="0"/>
              <a:t>Dzieci otrzymują kartę pracy z informacją o </a:t>
            </a:r>
            <a:r>
              <a:rPr lang="pl-PL" dirty="0" smtClean="0"/>
              <a:t>Andrzejkach (www.superkid.pl)  </a:t>
            </a:r>
            <a:r>
              <a:rPr lang="pl-PL" dirty="0"/>
              <a:t>pociętą na kawałki. W grupach uczniowie układają kartę we właściwej kolejności, a następnie otrzymują kod QR, dzięki któremu mogą sprawdzić poprawność wykonania </a:t>
            </a:r>
            <a:r>
              <a:rPr lang="pl-PL" dirty="0" smtClean="0"/>
              <a:t>zadania. Za </a:t>
            </a:r>
            <a:r>
              <a:rPr lang="pl-PL" dirty="0"/>
              <a:t>poprawnie wykonane zadanie każda grupa </a:t>
            </a:r>
            <a:r>
              <a:rPr lang="pl-PL" dirty="0" smtClean="0"/>
              <a:t/>
            </a:r>
            <a:br>
              <a:rPr lang="pl-PL" dirty="0" smtClean="0"/>
            </a:br>
            <a:r>
              <a:rPr lang="pl-PL" dirty="0" smtClean="0"/>
              <a:t>otrzymuje </a:t>
            </a:r>
            <a:r>
              <a:rPr lang="pl-PL" dirty="0"/>
              <a:t>2 </a:t>
            </a:r>
            <a:r>
              <a:rPr lang="pl-PL" dirty="0" smtClean="0"/>
              <a:t>punkty</a:t>
            </a:r>
            <a:r>
              <a:rPr lang="pl-PL" dirty="0"/>
              <a:t>.</a:t>
            </a:r>
          </a:p>
        </p:txBody>
      </p:sp>
      <p:pic>
        <p:nvPicPr>
          <p:cNvPr id="6" name="Symbol zastępczy zawartości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0112" y="3213575"/>
            <a:ext cx="2257396" cy="225739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3028920"/>
            <a:ext cx="4320480" cy="26267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02374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ytuł 3"/>
          <p:cNvSpPr>
            <a:spLocks noGrp="1"/>
          </p:cNvSpPr>
          <p:nvPr>
            <p:ph type="title"/>
          </p:nvPr>
        </p:nvSpPr>
        <p:spPr>
          <a:xfrm>
            <a:off x="683568" y="647886"/>
            <a:ext cx="3528392" cy="902600"/>
          </a:xfrm>
        </p:spPr>
        <p:txBody>
          <a:bodyPr/>
          <a:lstStyle/>
          <a:p>
            <a:pPr algn="ctr"/>
            <a:r>
              <a:rPr lang="pl-PL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Faza realizacyjna</a:t>
            </a:r>
            <a:endParaRPr lang="pl-PL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2"/>
          </p:nvPr>
        </p:nvSpPr>
        <p:spPr>
          <a:xfrm>
            <a:off x="683568" y="1313459"/>
            <a:ext cx="7851162" cy="1179437"/>
          </a:xfrm>
        </p:spPr>
        <p:txBody>
          <a:bodyPr>
            <a:normAutofit/>
          </a:bodyPr>
          <a:lstStyle/>
          <a:p>
            <a:pPr lvl="0" algn="ctr"/>
            <a:r>
              <a:rPr lang="pl-PL" b="1" dirty="0" smtClean="0"/>
              <a:t>Interaktywne Puzzle </a:t>
            </a:r>
            <a:r>
              <a:rPr lang="pl-PL" dirty="0" smtClean="0"/>
              <a:t>- na tablicy  </a:t>
            </a:r>
            <a:r>
              <a:rPr lang="pl-PL" dirty="0"/>
              <a:t>nauczyciel wyświetla przygotowane przez siebie puzzle (jigsawplanet.com). Przedstawiciele każdej z grup podchodzą do tablicy i po kolei układają puzzle. Drużyna, której przedstawiciel najszybciej ułoży puzzle, otrzymuje 2 punkty.</a:t>
            </a:r>
          </a:p>
          <a:p>
            <a:pPr algn="ctr"/>
            <a:endParaRPr lang="pl-PL" dirty="0"/>
          </a:p>
        </p:txBody>
      </p:sp>
      <p:pic>
        <p:nvPicPr>
          <p:cNvPr id="6" name="Obraz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16016" y="2982671"/>
            <a:ext cx="3818714" cy="255911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3016345"/>
            <a:ext cx="3744416" cy="259892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3203387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ytuł 3"/>
          <p:cNvSpPr>
            <a:spLocks noGrp="1"/>
          </p:cNvSpPr>
          <p:nvPr>
            <p:ph type="title"/>
          </p:nvPr>
        </p:nvSpPr>
        <p:spPr>
          <a:xfrm>
            <a:off x="683568" y="620688"/>
            <a:ext cx="4176464" cy="648072"/>
          </a:xfrm>
        </p:spPr>
        <p:txBody>
          <a:bodyPr/>
          <a:lstStyle/>
          <a:p>
            <a:pPr algn="ctr"/>
            <a:r>
              <a:rPr lang="pl-PL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Faza realizacyjna</a:t>
            </a:r>
            <a:endParaRPr lang="pl-PL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2"/>
          </p:nvPr>
        </p:nvSpPr>
        <p:spPr>
          <a:xfrm>
            <a:off x="827584" y="1340768"/>
            <a:ext cx="7632848" cy="1080120"/>
          </a:xfrm>
        </p:spPr>
        <p:txBody>
          <a:bodyPr>
            <a:normAutofit/>
          </a:bodyPr>
          <a:lstStyle/>
          <a:p>
            <a:pPr lvl="0" algn="ctr"/>
            <a:r>
              <a:rPr lang="pl-PL" b="1" dirty="0" smtClean="0"/>
              <a:t>Andrzejkowy Klucz </a:t>
            </a:r>
            <a:r>
              <a:rPr lang="pl-PL" dirty="0" smtClean="0"/>
              <a:t>- uczniowie </a:t>
            </a:r>
            <a:r>
              <a:rPr lang="pl-PL" dirty="0"/>
              <a:t>w </a:t>
            </a:r>
            <a:r>
              <a:rPr lang="pl-PL" dirty="0" smtClean="0"/>
              <a:t>grupach, przy komputerach, </a:t>
            </a:r>
            <a:r>
              <a:rPr lang="pl-PL" dirty="0"/>
              <a:t>tworzą chmurę wyrazów związanych z Andrzejkami w kształcie klucza (www.tagxedo.com</a:t>
            </a:r>
            <a:r>
              <a:rPr lang="pl-PL" dirty="0" smtClean="0"/>
              <a:t>). </a:t>
            </a:r>
          </a:p>
          <a:p>
            <a:pPr lvl="0" algn="ctr"/>
            <a:r>
              <a:rPr lang="pl-PL" dirty="0" smtClean="0"/>
              <a:t>Za poprawnie wykonane zadanie grupa otrzymuje 2 punkty.</a:t>
            </a:r>
            <a:endParaRPr lang="pl-PL" dirty="0"/>
          </a:p>
          <a:p>
            <a:endParaRPr lang="pl-PL" dirty="0"/>
          </a:p>
        </p:txBody>
      </p:sp>
      <p:pic>
        <p:nvPicPr>
          <p:cNvPr id="6" name="Symbol zastępczy zawartości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2492897"/>
            <a:ext cx="3543300" cy="316835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Obraz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7544" y="2564904"/>
            <a:ext cx="4162425" cy="309634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72943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tekstu 2"/>
          <p:cNvSpPr>
            <a:spLocks noGrp="1"/>
          </p:cNvSpPr>
          <p:nvPr>
            <p:ph type="body" idx="2"/>
          </p:nvPr>
        </p:nvSpPr>
        <p:spPr>
          <a:xfrm>
            <a:off x="1115616" y="1015539"/>
            <a:ext cx="7200800" cy="1752600"/>
          </a:xfrm>
        </p:spPr>
        <p:txBody>
          <a:bodyPr>
            <a:normAutofit/>
          </a:bodyPr>
          <a:lstStyle/>
          <a:p>
            <a:pPr algn="ctr"/>
            <a:r>
              <a:rPr lang="pl-PL" b="1" dirty="0"/>
              <a:t>Zabawa „Wróżby Robotów</a:t>
            </a:r>
            <a:r>
              <a:rPr lang="pl-PL" b="1" dirty="0" smtClean="0"/>
              <a:t>” - </a:t>
            </a:r>
            <a:r>
              <a:rPr lang="pl-PL" dirty="0"/>
              <a:t>u</a:t>
            </a:r>
            <a:r>
              <a:rPr lang="pl-PL" dirty="0" smtClean="0"/>
              <a:t>czniowie </a:t>
            </a:r>
            <a:r>
              <a:rPr lang="pl-PL" dirty="0"/>
              <a:t>sterują </a:t>
            </a:r>
            <a:r>
              <a:rPr lang="pl-PL" dirty="0" smtClean="0"/>
              <a:t>programami komputerowymi -  </a:t>
            </a:r>
            <a:r>
              <a:rPr lang="pl-PL" dirty="0"/>
              <a:t>robotami: Karuzela i </a:t>
            </a:r>
            <a:r>
              <a:rPr lang="pl-PL" dirty="0" smtClean="0"/>
              <a:t>Wiatrak. Na robotach naklejone są karteczki z zawodami i imionami.</a:t>
            </a:r>
          </a:p>
          <a:p>
            <a:pPr algn="ctr"/>
            <a:r>
              <a:rPr lang="pl-PL" dirty="0" smtClean="0"/>
              <a:t>Zatrzymując maszynę, dzieci „losują” </a:t>
            </a:r>
            <a:r>
              <a:rPr lang="pl-PL" dirty="0"/>
              <a:t>przyszły zawód i imię przyszłego męża lub żony.</a:t>
            </a:r>
          </a:p>
          <a:p>
            <a:endParaRPr lang="pl-PL" dirty="0"/>
          </a:p>
        </p:txBody>
      </p:sp>
      <p:pic>
        <p:nvPicPr>
          <p:cNvPr id="5" name="Symbol zastępczy zawartości 4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5940152" y="2747983"/>
            <a:ext cx="2581275" cy="29337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Tytuł 3"/>
          <p:cNvSpPr txBox="1">
            <a:spLocks/>
          </p:cNvSpPr>
          <p:nvPr/>
        </p:nvSpPr>
        <p:spPr>
          <a:xfrm>
            <a:off x="683568" y="404664"/>
            <a:ext cx="4104456" cy="576064"/>
          </a:xfrm>
          <a:prstGeom prst="rect">
            <a:avLst/>
          </a:prstGeom>
        </p:spPr>
        <p:txBody>
          <a:bodyPr vert="horz" anchor="t">
            <a:noAutofit/>
            <a:scene3d>
              <a:camera prst="orthographicFront"/>
              <a:lightRig rig="soft" dir="t"/>
            </a:scene3d>
            <a:sp3d prstMaterial="softEdge">
              <a:bevelT w="0" h="0"/>
            </a:sp3d>
          </a:bodyPr>
          <a:lstStyle>
            <a:lvl1pPr algn="r" rtl="0" eaLnBrk="1" latinLnBrk="0" hangingPunct="1">
              <a:spcBef>
                <a:spcPct val="0"/>
              </a:spcBef>
              <a:buNone/>
              <a:defRPr kumimoji="0" sz="2500" b="0" kern="1200">
                <a:solidFill>
                  <a:schemeClr val="accent1"/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pPr algn="ctr"/>
            <a:r>
              <a:rPr lang="pl-PL" sz="2300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Faza realizacyjna</a:t>
            </a:r>
            <a:endParaRPr lang="pl-PL" sz="2300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7" name="Obraz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3568" y="2708920"/>
            <a:ext cx="4752527" cy="301182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309784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ytuł 3"/>
          <p:cNvSpPr>
            <a:spLocks noGrp="1"/>
          </p:cNvSpPr>
          <p:nvPr>
            <p:ph type="title"/>
          </p:nvPr>
        </p:nvSpPr>
        <p:spPr>
          <a:xfrm>
            <a:off x="683568" y="404664"/>
            <a:ext cx="4104456" cy="576064"/>
          </a:xfrm>
        </p:spPr>
        <p:txBody>
          <a:bodyPr/>
          <a:lstStyle/>
          <a:p>
            <a:pPr algn="ctr"/>
            <a:r>
              <a:rPr lang="pl-PL" sz="2300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Faza realizacyjna</a:t>
            </a:r>
            <a:endParaRPr lang="pl-PL" sz="2300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2"/>
          </p:nvPr>
        </p:nvSpPr>
        <p:spPr>
          <a:xfrm>
            <a:off x="683568" y="1124744"/>
            <a:ext cx="8208912" cy="1440160"/>
          </a:xfrm>
        </p:spPr>
        <p:txBody>
          <a:bodyPr>
            <a:normAutofit/>
          </a:bodyPr>
          <a:lstStyle/>
          <a:p>
            <a:pPr lvl="0" algn="ctr"/>
            <a:r>
              <a:rPr lang="pl-PL" dirty="0" smtClean="0"/>
              <a:t>Gra </a:t>
            </a:r>
            <a:r>
              <a:rPr lang="pl-PL" dirty="0" err="1" smtClean="0"/>
              <a:t>Lgiczna</a:t>
            </a:r>
            <a:r>
              <a:rPr lang="pl-PL" dirty="0" smtClean="0"/>
              <a:t> – „Czarodziej” - dzieci, w zabawie komputerowej mają uwolnić czarodzieja. W tym celu muszą użyć przedmiotów w odpowiedniej kolejności.</a:t>
            </a:r>
          </a:p>
          <a:p>
            <a:pPr lvl="0" algn="ctr"/>
            <a:endParaRPr lang="pl-PL" dirty="0"/>
          </a:p>
          <a:p>
            <a:pPr lvl="0" algn="ctr"/>
            <a:r>
              <a:rPr lang="pl-PL" dirty="0" smtClean="0"/>
              <a:t>Grupa</a:t>
            </a:r>
            <a:r>
              <a:rPr lang="pl-PL" dirty="0"/>
              <a:t>, która najlepiej odpowie na pytania otrzymuje 2 punkty.</a:t>
            </a:r>
          </a:p>
          <a:p>
            <a:pPr algn="ctr"/>
            <a:endParaRPr lang="pl-PL" dirty="0"/>
          </a:p>
        </p:txBody>
      </p:sp>
      <p:pic>
        <p:nvPicPr>
          <p:cNvPr id="5" name="Picture 2" descr="Znalezione obrazy dla zapytania gra logiczna czarodziej yummy'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2640774"/>
            <a:ext cx="3810000" cy="290595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6" name="Obraz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1560" y="2640775"/>
            <a:ext cx="3979580" cy="290595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051296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Hol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Niestandardowy 1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Hol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543</TotalTime>
  <Words>476</Words>
  <Application>Microsoft Office PowerPoint</Application>
  <PresentationFormat>Pokaz na ekranie (4:3)</PresentationFormat>
  <Paragraphs>38</Paragraphs>
  <Slides>13</Slides>
  <Notes>0</Notes>
  <HiddenSlides>0</HiddenSlides>
  <MMClips>0</MMClips>
  <ScaleCrop>false</ScaleCrop>
  <HeadingPairs>
    <vt:vector size="4" baseType="variant">
      <vt:variant>
        <vt:lpstr>Motyw</vt:lpstr>
      </vt:variant>
      <vt:variant>
        <vt:i4>1</vt:i4>
      </vt:variant>
      <vt:variant>
        <vt:lpstr>Tytuły slajdów</vt:lpstr>
      </vt:variant>
      <vt:variant>
        <vt:i4>13</vt:i4>
      </vt:variant>
    </vt:vector>
  </HeadingPairs>
  <TitlesOfParts>
    <vt:vector size="14" baseType="lpstr">
      <vt:lpstr>Hol</vt:lpstr>
      <vt:lpstr>Prezentacja programu PowerPoint</vt:lpstr>
      <vt:lpstr>Faza przygotowawcza</vt:lpstr>
      <vt:lpstr>Prezentacja programu PowerPoint</vt:lpstr>
      <vt:lpstr>Prezentacja programu PowerPoint</vt:lpstr>
      <vt:lpstr>Faza realizacyjna – lekcja 1</vt:lpstr>
      <vt:lpstr>Faza realizacyjna</vt:lpstr>
      <vt:lpstr>Faza realizacyjna</vt:lpstr>
      <vt:lpstr>Prezentacja programu PowerPoint</vt:lpstr>
      <vt:lpstr>Faza realizacyjna</vt:lpstr>
      <vt:lpstr>Faza realizacyjna – lekcja 2</vt:lpstr>
      <vt:lpstr>Prezentacja programu PowerPoint</vt:lpstr>
      <vt:lpstr>A na przerwie…</vt:lpstr>
      <vt:lpstr>Faza podsumowująca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 - Andrzejki</dc:title>
  <dc:creator>Magda</dc:creator>
  <cp:lastModifiedBy>Ignacy</cp:lastModifiedBy>
  <cp:revision>44</cp:revision>
  <dcterms:created xsi:type="dcterms:W3CDTF">2016-11-16T16:52:09Z</dcterms:created>
  <dcterms:modified xsi:type="dcterms:W3CDTF">2016-11-18T20:52:49Z</dcterms:modified>
</cp:coreProperties>
</file>