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8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1" r:id="rId23"/>
    <p:sldId id="282" r:id="rId24"/>
    <p:sldId id="283" r:id="rId2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745F4-16D8-4C24-AA23-B66D9DCF35F8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BBC48-3BE9-4597-B98A-31953852987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745F4-16D8-4C24-AA23-B66D9DCF35F8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BBC48-3BE9-4597-B98A-31953852987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745F4-16D8-4C24-AA23-B66D9DCF35F8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BBC48-3BE9-4597-B98A-31953852987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745F4-16D8-4C24-AA23-B66D9DCF35F8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BBC48-3BE9-4597-B98A-31953852987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745F4-16D8-4C24-AA23-B66D9DCF35F8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BBC48-3BE9-4597-B98A-31953852987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745F4-16D8-4C24-AA23-B66D9DCF35F8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BBC48-3BE9-4597-B98A-31953852987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745F4-16D8-4C24-AA23-B66D9DCF35F8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BBC48-3BE9-4597-B98A-31953852987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745F4-16D8-4C24-AA23-B66D9DCF35F8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BBC48-3BE9-4597-B98A-31953852987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745F4-16D8-4C24-AA23-B66D9DCF35F8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BBC48-3BE9-4597-B98A-31953852987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745F4-16D8-4C24-AA23-B66D9DCF35F8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BBC48-3BE9-4597-B98A-31953852987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745F4-16D8-4C24-AA23-B66D9DCF35F8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BBC48-3BE9-4597-B98A-319538529878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745F4-16D8-4C24-AA23-B66D9DCF35F8}" type="datetimeFigureOut">
              <a:rPr lang="pl-PL" smtClean="0"/>
              <a:pPr/>
              <a:t>2016-11-18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BBC48-3BE9-4597-B98A-319538529878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376263"/>
          </a:xfrm>
        </p:spPr>
        <p:txBody>
          <a:bodyPr>
            <a:normAutofit/>
          </a:bodyPr>
          <a:lstStyle/>
          <a:p>
            <a:r>
              <a:rPr lang="pl-PL" sz="6600" b="1" u="sng" dirty="0"/>
              <a:t>„Szalony dzień z TIK”</a:t>
            </a:r>
            <a:endParaRPr lang="pl-PL" sz="66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4716016" y="4725144"/>
            <a:ext cx="3056384" cy="913656"/>
          </a:xfrm>
        </p:spPr>
        <p:txBody>
          <a:bodyPr>
            <a:normAutofit fontScale="92500"/>
          </a:bodyPr>
          <a:lstStyle/>
          <a:p>
            <a:r>
              <a:rPr lang="pl-PL" dirty="0" smtClean="0"/>
              <a:t>Ewa Barszczowska</a:t>
            </a:r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0975" y="5514975"/>
            <a:ext cx="13430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14975"/>
            <a:ext cx="13430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0975" y="0"/>
            <a:ext cx="13430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3430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sz="2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67544" y="620688"/>
          <a:ext cx="8280920" cy="4891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2327"/>
                <a:gridCol w="5248593"/>
              </a:tblGrid>
              <a:tr h="81088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4800" dirty="0" smtClean="0"/>
                        <a:t>Instrukcja nr 2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0511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Nagrywam rymowankę pt. „Ó”</a:t>
                      </a:r>
                      <a:endParaRPr lang="pl-PL" sz="3200" dirty="0" smtClean="0"/>
                    </a:p>
                  </a:txBody>
                  <a:tcPr/>
                </a:tc>
              </a:tr>
              <a:tr h="2973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narzędzia,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które należy wykorzystać, przy wykonaniu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3200" dirty="0" err="1" smtClean="0"/>
                        <a:t>Vocaroo</a:t>
                      </a:r>
                      <a:endParaRPr lang="pl-PL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sz="2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67544" y="620688"/>
          <a:ext cx="828092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2327"/>
                <a:gridCol w="5248593"/>
              </a:tblGrid>
              <a:tr h="81088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4800" dirty="0" smtClean="0"/>
                        <a:t>Instrukcja nr 3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0511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Wykonuję prawidłowo 25 działań z mnożeniem w zakresie 100</a:t>
                      </a:r>
                      <a:endParaRPr lang="pl-PL" sz="3200" dirty="0" smtClean="0"/>
                    </a:p>
                  </a:txBody>
                  <a:tcPr/>
                </a:tc>
              </a:tr>
              <a:tr h="2973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narzędzia,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które należy wykorzystać, przy wykonaniu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3200" dirty="0" err="1" smtClean="0"/>
                        <a:t>MatZoo</a:t>
                      </a:r>
                      <a:endParaRPr lang="pl-PL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sz="2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67544" y="620688"/>
          <a:ext cx="828092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2327"/>
                <a:gridCol w="5248593"/>
              </a:tblGrid>
              <a:tr h="81088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4800" dirty="0" smtClean="0"/>
                        <a:t>Instrukcja nr 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0511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Tworzę plakat pt. „Szukam sponsora pracowni robotyki dla naszej szkoły”</a:t>
                      </a:r>
                      <a:endParaRPr lang="pl-PL" sz="3200" dirty="0" smtClean="0"/>
                    </a:p>
                  </a:txBody>
                  <a:tcPr/>
                </a:tc>
              </a:tr>
              <a:tr h="2973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narzędzia,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które należy wykorzystać, przy wykonaniu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3200" dirty="0" err="1" smtClean="0"/>
                        <a:t>Glogster</a:t>
                      </a:r>
                      <a:endParaRPr lang="pl-PL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sz="2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67544" y="620688"/>
          <a:ext cx="828092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2327"/>
                <a:gridCol w="5248593"/>
              </a:tblGrid>
              <a:tr h="81088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4800" dirty="0" smtClean="0"/>
                        <a:t>Instrukcja nr 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0511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Tworzę</a:t>
                      </a:r>
                      <a:r>
                        <a:rPr lang="pl-PL" sz="3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podkład melodyczny do refrenu utworu pt. „Podajmy sobie ręce”</a:t>
                      </a:r>
                      <a:endParaRPr lang="pl-PL" sz="3200" dirty="0" smtClean="0"/>
                    </a:p>
                  </a:txBody>
                  <a:tcPr/>
                </a:tc>
              </a:tr>
              <a:tr h="2973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narzędzia,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które należy wykorzystać, przy wykonaniu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3200" dirty="0" err="1" smtClean="0"/>
                        <a:t>NoteWorthy</a:t>
                      </a:r>
                      <a:r>
                        <a:rPr lang="pl-PL" sz="3200" baseline="0" dirty="0" smtClean="0"/>
                        <a:t> </a:t>
                      </a:r>
                      <a:r>
                        <a:rPr lang="pl-PL" sz="3200" baseline="0" dirty="0" err="1" smtClean="0"/>
                        <a:t>Composer</a:t>
                      </a:r>
                      <a:endParaRPr lang="pl-PL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sz="2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67544" y="620688"/>
          <a:ext cx="8280920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2327"/>
                <a:gridCol w="5248593"/>
              </a:tblGrid>
              <a:tr h="81088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4800" dirty="0" smtClean="0"/>
                        <a:t>Instrukcja nr 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0511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Tworzę elektroniczną książeczkę pn. „W kosmosie”</a:t>
                      </a:r>
                      <a:endParaRPr lang="pl-PL" sz="3200" dirty="0" smtClean="0"/>
                    </a:p>
                  </a:txBody>
                  <a:tcPr/>
                </a:tc>
              </a:tr>
              <a:tr h="2973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narzędzia,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które należy wykorzystać, przy wykonaniu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3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StoryJumper</a:t>
                      </a:r>
                      <a:endParaRPr lang="pl-PL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sz="2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67544" y="620688"/>
          <a:ext cx="828092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2327"/>
                <a:gridCol w="5248593"/>
              </a:tblGrid>
              <a:tr h="81088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4800" dirty="0" smtClean="0"/>
                        <a:t>Instrukcja nr 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0511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Sprawiam, że obrazek zaczyna opowiadać bajkę pt. „W krainie smoków”</a:t>
                      </a:r>
                      <a:endParaRPr lang="pl-PL" sz="3200" dirty="0" smtClean="0"/>
                    </a:p>
                  </a:txBody>
                  <a:tcPr/>
                </a:tc>
              </a:tr>
              <a:tr h="2973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narzędzia,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które należy wykorzystać, przy wykonaniu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3200" dirty="0" err="1" smtClean="0"/>
                        <a:t>Fotobabble</a:t>
                      </a:r>
                      <a:endParaRPr lang="pl-PL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sz="2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67544" y="620688"/>
          <a:ext cx="8280920" cy="4891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2327"/>
                <a:gridCol w="5248593"/>
              </a:tblGrid>
              <a:tr h="81088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4800" dirty="0" smtClean="0"/>
                        <a:t>Instrukcja nr 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0511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Tworzę mapę myśli pn. „Las”</a:t>
                      </a:r>
                      <a:endParaRPr lang="pl-PL" sz="3200" dirty="0" smtClean="0"/>
                    </a:p>
                  </a:txBody>
                  <a:tcPr/>
                </a:tc>
              </a:tr>
              <a:tr h="2973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narzędzia,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które należy wykorzystać, przy wykonaniu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3200" dirty="0" err="1" smtClean="0"/>
                        <a:t>SpicyNodes</a:t>
                      </a:r>
                      <a:endParaRPr lang="pl-PL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sz="2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67544" y="620688"/>
          <a:ext cx="828092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2327"/>
                <a:gridCol w="5248593"/>
              </a:tblGrid>
              <a:tr h="81088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4800" dirty="0" smtClean="0"/>
                        <a:t>Instrukcja nr 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0511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Nagrywam film ze zdjęć</a:t>
                      </a:r>
                      <a:r>
                        <a:rPr lang="pl-PL" sz="3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praca pt. „Wspominam najlepszą szkolną imprezę”</a:t>
                      </a:r>
                      <a:endParaRPr lang="pl-PL" sz="3200" dirty="0" smtClean="0"/>
                    </a:p>
                  </a:txBody>
                  <a:tcPr/>
                </a:tc>
              </a:tr>
              <a:tr h="2973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narzędzia,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które należy wykorzystać, przy wykonaniu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3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PhotoStory</a:t>
                      </a:r>
                      <a:endParaRPr lang="pl-PL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sz="2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67544" y="620688"/>
          <a:ext cx="828092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2327"/>
                <a:gridCol w="5248593"/>
              </a:tblGrid>
              <a:tr h="81088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4800" dirty="0" smtClean="0"/>
                        <a:t>Instrukcja nr 10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0511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Tworzę kolekcję zdjęć, filmów i linków pn. „Rekordziści wśród zwierząt”</a:t>
                      </a:r>
                      <a:endParaRPr lang="pl-PL" sz="3200" dirty="0" smtClean="0"/>
                    </a:p>
                  </a:txBody>
                  <a:tcPr/>
                </a:tc>
              </a:tr>
              <a:tr h="2973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narzędzia,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które należy wykorzystać, przy wykonaniu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3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Pearltrees</a:t>
                      </a:r>
                      <a:endParaRPr lang="pl-PL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sz="2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67544" y="620688"/>
          <a:ext cx="8280920" cy="4891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2327"/>
                <a:gridCol w="5248593"/>
              </a:tblGrid>
              <a:tr h="81088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4800" dirty="0" smtClean="0"/>
                        <a:t>Instrukcja nr 11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0511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Piszę komiks pn. „Po szkole”</a:t>
                      </a:r>
                      <a:endParaRPr lang="pl-PL" sz="3200" dirty="0" smtClean="0"/>
                    </a:p>
                  </a:txBody>
                  <a:tcPr/>
                </a:tc>
              </a:tr>
              <a:tr h="2973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narzędzia,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które należy wykorzystać, przy wykonaniu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3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ToonDoo</a:t>
                      </a:r>
                      <a:endParaRPr lang="pl-PL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dirty="0"/>
              <a:t>Dzień dobry</a:t>
            </a:r>
          </a:p>
          <a:p>
            <a:pPr marL="0" indent="0">
              <a:buNone/>
            </a:pPr>
            <a:r>
              <a:rPr lang="pl-PL" dirty="0"/>
              <a:t>Nazywam się Ewa Barszczowska. </a:t>
            </a:r>
            <a:r>
              <a:rPr lang="pl-PL" dirty="0" smtClean="0"/>
              <a:t>Od </a:t>
            </a:r>
            <a:r>
              <a:rPr lang="pl-PL" dirty="0"/>
              <a:t>niedawna pracuję jako nauczyciel w Szkole Podstawowej nr 10 w </a:t>
            </a:r>
            <a:r>
              <a:rPr lang="pl-PL" dirty="0" smtClean="0"/>
              <a:t>SOSW dla </a:t>
            </a:r>
            <a:r>
              <a:rPr lang="pl-PL" dirty="0"/>
              <a:t>dzieci niesłyszących w Radomiu. </a:t>
            </a: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Chciałabym </a:t>
            </a:r>
            <a:r>
              <a:rPr lang="pl-PL" dirty="0"/>
              <a:t>przedstawić Państwu scenariusz imprezy pt. </a:t>
            </a:r>
          </a:p>
          <a:p>
            <a:pPr marL="0" indent="0" algn="ctr">
              <a:buNone/>
            </a:pPr>
            <a:r>
              <a:rPr lang="pl-PL" b="1" u="sng" dirty="0"/>
              <a:t>„Szalony dzień z TIK</a:t>
            </a:r>
            <a:r>
              <a:rPr lang="pl-PL" b="1" u="sng" dirty="0" smtClean="0"/>
              <a:t>”.</a:t>
            </a: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Jest </a:t>
            </a:r>
            <a:r>
              <a:rPr lang="pl-PL" dirty="0"/>
              <a:t>to impreza z cyklu zajęć pn</a:t>
            </a:r>
            <a:r>
              <a:rPr lang="pl-PL" dirty="0" smtClean="0"/>
              <a:t>.</a:t>
            </a:r>
            <a:endParaRPr lang="pl-PL" dirty="0"/>
          </a:p>
          <a:p>
            <a:pPr marL="0" indent="0" algn="ctr">
              <a:buNone/>
            </a:pPr>
            <a:r>
              <a:rPr lang="pl-PL" b="1" u="sng" dirty="0"/>
              <a:t>„Nie ważne, czy słyszymy, nie ważne, czy mówimy, ważne, że myślimy”</a:t>
            </a:r>
            <a:endParaRPr lang="pl-PL" dirty="0"/>
          </a:p>
          <a:p>
            <a:pPr marL="0" indent="0">
              <a:buNone/>
            </a:pPr>
            <a:r>
              <a:rPr lang="pl-PL" dirty="0"/>
              <a:t>dla uczniów klas </a:t>
            </a:r>
            <a:r>
              <a:rPr lang="pl-PL" dirty="0" smtClean="0"/>
              <a:t>trzecich </a:t>
            </a:r>
            <a:r>
              <a:rPr lang="pl-PL" dirty="0"/>
              <a:t>szkoły podstawowej </a:t>
            </a:r>
            <a:r>
              <a:rPr lang="pl-PL" dirty="0" smtClean="0"/>
              <a:t>        dla </a:t>
            </a:r>
            <a:r>
              <a:rPr lang="pl-PL" dirty="0"/>
              <a:t>dzieci niesłyszących.</a:t>
            </a:r>
          </a:p>
          <a:p>
            <a:pPr>
              <a:buNone/>
            </a:pPr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0975" y="5514975"/>
            <a:ext cx="13430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sz="2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67544" y="620688"/>
          <a:ext cx="8280920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2327"/>
                <a:gridCol w="5248593"/>
              </a:tblGrid>
              <a:tr h="81088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4800" dirty="0" smtClean="0"/>
                        <a:t>Instrukcja nr 12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0511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Tworzę kolaż zdjęć z najciekawszej wycieczki</a:t>
                      </a:r>
                      <a:endParaRPr lang="pl-PL" sz="3200" dirty="0" smtClean="0"/>
                    </a:p>
                  </a:txBody>
                  <a:tcPr/>
                </a:tc>
              </a:tr>
              <a:tr h="2973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narzędzia,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które należy wykorzystać, przy wykonaniu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3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Picasa</a:t>
                      </a:r>
                      <a:endParaRPr lang="pl-PL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sz="2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67544" y="620688"/>
          <a:ext cx="8280920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2327"/>
                <a:gridCol w="5248593"/>
              </a:tblGrid>
              <a:tr h="81088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4800" dirty="0" smtClean="0"/>
                        <a:t>Instrukcja nr 13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0511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Przygotowuję fiszki pn. „Liczby rzymskie”</a:t>
                      </a:r>
                      <a:endParaRPr lang="pl-PL" sz="3200" dirty="0" smtClean="0"/>
                    </a:p>
                  </a:txBody>
                  <a:tcPr/>
                </a:tc>
              </a:tr>
              <a:tr h="2973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narzędzia,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które należy wykorzystać, przy wykonaniu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3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ExamTime</a:t>
                      </a:r>
                      <a:endParaRPr lang="pl-PL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Przed chwilą zaprezentowałam Państwu nagłówek ostatniej instrukcji.</a:t>
            </a:r>
          </a:p>
          <a:p>
            <a:pPr marL="0" indent="0">
              <a:buNone/>
            </a:pPr>
            <a:r>
              <a:rPr lang="pl-PL" dirty="0" smtClean="0"/>
              <a:t>To </a:t>
            </a:r>
            <a:r>
              <a:rPr lang="pl-PL" dirty="0"/>
              <a:t>chyba </a:t>
            </a:r>
            <a:r>
              <a:rPr lang="pl-PL" dirty="0" smtClean="0"/>
              <a:t>tyle.</a:t>
            </a:r>
          </a:p>
          <a:p>
            <a:pPr marL="0" indent="0">
              <a:buNone/>
            </a:pPr>
            <a:r>
              <a:rPr lang="pl-PL" dirty="0" smtClean="0"/>
              <a:t>SERDECZNIE </a:t>
            </a:r>
            <a:r>
              <a:rPr lang="pl-PL" dirty="0"/>
              <a:t>DZIĘKUJĘ za uwagę.</a:t>
            </a:r>
          </a:p>
          <a:p>
            <a:pPr algn="ctr">
              <a:buNone/>
            </a:pPr>
            <a:endParaRPr lang="pl-P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0975" y="5514975"/>
            <a:ext cx="13430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800" dirty="0"/>
              <a:t>A i jeszcze jedno: j</a:t>
            </a:r>
            <a:r>
              <a:rPr lang="pl-PL" sz="2800" dirty="0" smtClean="0"/>
              <a:t>eżeli </a:t>
            </a:r>
            <a:r>
              <a:rPr lang="pl-PL" sz="2800" dirty="0"/>
              <a:t>kiedyś będziecie Państwo przejeżdżać przez Radom: zaglądnijcie do </a:t>
            </a:r>
            <a:r>
              <a:rPr lang="pl-PL" sz="2800" dirty="0" smtClean="0"/>
              <a:t>nas!               W </a:t>
            </a:r>
            <a:r>
              <a:rPr lang="pl-PL" sz="2800" dirty="0"/>
              <a:t>naszej szkole </a:t>
            </a:r>
            <a:r>
              <a:rPr lang="pl-PL" sz="2800" dirty="0" smtClean="0"/>
              <a:t>uczy się </a:t>
            </a:r>
            <a:r>
              <a:rPr lang="pl-PL" sz="2800" dirty="0"/>
              <a:t>mnóstwo WSPANIAŁYCH(!) </a:t>
            </a:r>
            <a:r>
              <a:rPr lang="pl-PL" sz="2800" dirty="0" smtClean="0"/>
              <a:t>dzieci;                                                                              </a:t>
            </a:r>
            <a:r>
              <a:rPr lang="pl-PL" sz="2800" dirty="0" err="1" smtClean="0"/>
              <a:t>dzieci</a:t>
            </a:r>
            <a:r>
              <a:rPr lang="pl-PL" sz="2800" dirty="0"/>
              <a:t>, które nie różnią się prawie niczym od dzieci w szkołach </a:t>
            </a:r>
            <a:r>
              <a:rPr lang="pl-PL" sz="2800" dirty="0" smtClean="0"/>
              <a:t>ogólnodostępnych;                                                  dzieci</a:t>
            </a:r>
            <a:r>
              <a:rPr lang="pl-PL" sz="2800" dirty="0"/>
              <a:t>, które interesują się nowinkami </a:t>
            </a:r>
            <a:r>
              <a:rPr lang="pl-PL" sz="2800" dirty="0" smtClean="0"/>
              <a:t>technologicznymi;                                                          dzieci</a:t>
            </a:r>
            <a:r>
              <a:rPr lang="pl-PL" sz="2800" dirty="0"/>
              <a:t>, od których można nauczyć się naprawdę </a:t>
            </a:r>
            <a:r>
              <a:rPr lang="pl-PL" sz="2800" dirty="0" smtClean="0"/>
              <a:t>wiele.</a:t>
            </a:r>
            <a:endParaRPr lang="pl-PL" sz="2800" dirty="0"/>
          </a:p>
          <a:p>
            <a:pPr marL="0" indent="0" algn="ctr">
              <a:buNone/>
            </a:pPr>
            <a:r>
              <a:rPr lang="pl-PL" sz="6000" b="1" u="sng" dirty="0" smtClean="0"/>
              <a:t>ZAPRASZAMY!</a:t>
            </a:r>
          </a:p>
          <a:p>
            <a:pPr marL="0" indent="0" algn="r">
              <a:buNone/>
            </a:pPr>
            <a:endParaRPr lang="pl-PL" sz="2400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0975" y="5514975"/>
            <a:ext cx="13430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800" dirty="0" smtClean="0"/>
              <a:t>I to już chyba tyle.                                                          Jeszcze raz dziękuję za uwagę.</a:t>
            </a:r>
          </a:p>
          <a:p>
            <a:pPr marL="0" indent="0">
              <a:buNone/>
            </a:pPr>
            <a:endParaRPr lang="pl-PL" sz="1600" dirty="0"/>
          </a:p>
          <a:p>
            <a:pPr marL="0" indent="0">
              <a:buNone/>
            </a:pPr>
            <a:r>
              <a:rPr lang="pl-PL" sz="2800" dirty="0"/>
              <a:t>Pozdrawiam </a:t>
            </a:r>
            <a:r>
              <a:rPr lang="pl-PL" sz="2800" dirty="0" smtClean="0"/>
              <a:t>serdecznie,                                                  Ewa Barszczowska</a:t>
            </a:r>
          </a:p>
          <a:p>
            <a:pPr marL="0" indent="0">
              <a:buNone/>
            </a:pPr>
            <a:endParaRPr lang="pl-PL" sz="800" dirty="0" smtClean="0"/>
          </a:p>
          <a:p>
            <a:pPr marL="0" indent="0">
              <a:buNone/>
            </a:pPr>
            <a:endParaRPr lang="pl-PL" sz="800" dirty="0"/>
          </a:p>
          <a:p>
            <a:pPr marL="0" indent="0">
              <a:buNone/>
            </a:pPr>
            <a:r>
              <a:rPr lang="pl-PL" sz="2000" dirty="0"/>
              <a:t>(Ewa Barszczowska, czyli bardzo, </a:t>
            </a:r>
            <a:r>
              <a:rPr lang="pl-PL" sz="2000" dirty="0" err="1"/>
              <a:t>bardzo</a:t>
            </a:r>
            <a:r>
              <a:rPr lang="pl-PL" sz="2000" dirty="0"/>
              <a:t> młody nauczyciel z ponad 13-letnim stażem pracy </a:t>
            </a:r>
            <a:r>
              <a:rPr lang="pl-PL" sz="2000" dirty="0" smtClean="0"/>
              <a:t>;)                                                                                                        więcej </a:t>
            </a:r>
            <a:r>
              <a:rPr lang="pl-PL" sz="2000" dirty="0"/>
              <a:t>informacji na mój temat na stronie: </a:t>
            </a:r>
            <a:r>
              <a:rPr lang="pl-PL" sz="2000" dirty="0" err="1"/>
              <a:t>ewabarszczowska.wizytowka.pl</a:t>
            </a:r>
            <a:r>
              <a:rPr lang="pl-PL" sz="2000" dirty="0"/>
              <a:t>)</a:t>
            </a:r>
          </a:p>
          <a:p>
            <a:pPr marL="0" indent="0">
              <a:buNone/>
            </a:pPr>
            <a:r>
              <a:rPr lang="pl-PL" sz="2800" dirty="0"/>
              <a:t> </a:t>
            </a:r>
          </a:p>
          <a:p>
            <a:pPr marL="0" indent="0">
              <a:buNone/>
            </a:pPr>
            <a:r>
              <a:rPr lang="pl-PL" sz="2800" dirty="0"/>
              <a:t>P.S. Bardzo chciałabym, aby wygrała nasza placówka, ponieważ w naszej szkole brakuje współczesnego sprzętu audiowizualnego. </a:t>
            </a:r>
            <a:endParaRPr lang="pl-PL" sz="2800" dirty="0" smtClean="0"/>
          </a:p>
          <a:p>
            <a:pPr marL="0" indent="0" algn="r">
              <a:buNone/>
            </a:pPr>
            <a:endParaRPr lang="pl-PL" sz="2400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0975" y="5514975"/>
            <a:ext cx="13430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dirty="0" smtClean="0"/>
              <a:t>Ale zanim przedstawię Państwu scenariusz       pragnę już na wstępie zaznaczyć, </a:t>
            </a:r>
            <a:r>
              <a:rPr lang="pl-PL" dirty="0"/>
              <a:t>że </a:t>
            </a:r>
            <a:r>
              <a:rPr lang="pl-PL" dirty="0" smtClean="0"/>
              <a:t>w naszej szkole wielu uczniów nie mówi.                                                                Z </a:t>
            </a:r>
            <a:r>
              <a:rPr lang="pl-PL" dirty="0"/>
              <a:t>uczniami </a:t>
            </a:r>
            <a:r>
              <a:rPr lang="pl-PL" dirty="0" smtClean="0"/>
              <a:t>porozumiewamy się za </a:t>
            </a:r>
            <a:r>
              <a:rPr lang="pl-PL" dirty="0"/>
              <a:t>pomocą </a:t>
            </a:r>
            <a:r>
              <a:rPr lang="pl-PL" dirty="0" smtClean="0"/>
              <a:t>gestów    i piktogramów. Dzieci </a:t>
            </a:r>
            <a:r>
              <a:rPr lang="pl-PL" dirty="0"/>
              <a:t>uczą się również posługiwania językiem migowym oraz pismem</a:t>
            </a:r>
            <a:r>
              <a:rPr lang="pl-PL" dirty="0" smtClean="0"/>
              <a:t>. Mimo wyjątkowości naszych uczniów naszym obowiązkiem było i jest nauczyć dzieci tego samego,                                 co pełnosprawne dzieci w szkole ogólnodostępnej                                                        (zgodnie z obowiązującym prawem oświatowym   dla naszych dzieci nie ma żadnych taryf ulgowych;                                                           obowiązuje ich to samo, co pełnosprawnych rówieśników).  </a:t>
            </a:r>
            <a:endParaRPr lang="pl-P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0975" y="5514975"/>
            <a:ext cx="13430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0975" y="5514975"/>
            <a:ext cx="13430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766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/>
              <a:t>Aby nauczyć dzieci </a:t>
            </a:r>
            <a:r>
              <a:rPr lang="pl-PL" dirty="0" smtClean="0"/>
              <a:t>czegokolwiek, przeprowadzić </a:t>
            </a:r>
            <a:r>
              <a:rPr lang="pl-PL" dirty="0"/>
              <a:t>dowolną </a:t>
            </a:r>
            <a:r>
              <a:rPr lang="pl-PL" dirty="0" smtClean="0"/>
              <a:t>imprezę, ba</a:t>
            </a:r>
            <a:r>
              <a:rPr lang="pl-PL" dirty="0"/>
              <a:t>, nawet zwykłą </a:t>
            </a:r>
            <a:r>
              <a:rPr lang="pl-PL" dirty="0" smtClean="0"/>
              <a:t>lekcję,                                               materiał </a:t>
            </a:r>
            <a:r>
              <a:rPr lang="pl-PL" dirty="0"/>
              <a:t>nauczania musi być w formie </a:t>
            </a:r>
            <a:r>
              <a:rPr lang="pl-PL" dirty="0" smtClean="0"/>
              <a:t>wizualnej.                                                                      Niniejszy scenariusz zawiera właśnie takie bardzo proste, wizualne instrukcje dla dzieci. Niestety nie zamieściłam ich w tejże prezentacji, ponieważ instrukcje to kilkadziesiąt stron formatu A4 (czcionka 12). W prezentacji są tylko nagłówki instrukcji. Nie mniej jednak, jeżeli będziecie Państwo zainteresowani instrukcjami proszę o kontakt pod adresem: ewabarszczowska@o2.pl.                                  Prześlę je niezwłocznie.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sz="1600" dirty="0" smtClean="0"/>
          </a:p>
          <a:p>
            <a:pPr marL="0" indent="0">
              <a:buNone/>
            </a:pPr>
            <a:r>
              <a:rPr lang="pl-PL" dirty="0" smtClean="0"/>
              <a:t>Aby </a:t>
            </a:r>
            <a:r>
              <a:rPr lang="pl-PL" dirty="0"/>
              <a:t>nie </a:t>
            </a:r>
            <a:r>
              <a:rPr lang="pl-PL" dirty="0" smtClean="0"/>
              <a:t>przedłużać wstępu w </a:t>
            </a:r>
            <a:r>
              <a:rPr lang="pl-PL" dirty="0"/>
              <a:t>tym miejscu zapraszam do zapoznania się ze scenariuszem imprezy</a:t>
            </a:r>
            <a:r>
              <a:rPr lang="pl-PL" dirty="0" smtClean="0"/>
              <a:t>.</a:t>
            </a:r>
            <a:endParaRPr lang="pl-P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0975" y="5514975"/>
            <a:ext cx="13430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pl-PL" sz="1600" dirty="0" smtClean="0"/>
          </a:p>
          <a:p>
            <a:pPr algn="ctr">
              <a:buNone/>
            </a:pPr>
            <a:r>
              <a:rPr lang="pl-PL" sz="4800" dirty="0"/>
              <a:t>Scenariusz imprezy pt.</a:t>
            </a:r>
          </a:p>
          <a:p>
            <a:pPr algn="ctr">
              <a:buNone/>
            </a:pPr>
            <a:r>
              <a:rPr lang="pl-PL" sz="4800" b="1" u="sng" dirty="0"/>
              <a:t>„Szalony dzień z TIK”</a:t>
            </a:r>
            <a:endParaRPr lang="pl-PL" sz="4800" dirty="0"/>
          </a:p>
          <a:p>
            <a:pPr algn="ctr">
              <a:buNone/>
            </a:pPr>
            <a:endParaRPr lang="pl-PL" dirty="0" smtClean="0"/>
          </a:p>
          <a:p>
            <a:pPr algn="ctr">
              <a:buNone/>
            </a:pPr>
            <a:r>
              <a:rPr lang="pl-PL" dirty="0" smtClean="0"/>
              <a:t>dla </a:t>
            </a:r>
            <a:r>
              <a:rPr lang="pl-PL" dirty="0"/>
              <a:t>uczniów klas </a:t>
            </a:r>
            <a:r>
              <a:rPr lang="pl-PL" dirty="0" smtClean="0"/>
              <a:t>trzecich                                           szkoły podstawowej dla </a:t>
            </a:r>
            <a:r>
              <a:rPr lang="pl-PL" dirty="0"/>
              <a:t>dzieci </a:t>
            </a:r>
            <a:r>
              <a:rPr lang="pl-PL" dirty="0" smtClean="0"/>
              <a:t>niesłyszących</a:t>
            </a:r>
          </a:p>
          <a:p>
            <a:pPr algn="ctr">
              <a:buNone/>
            </a:pPr>
            <a:endParaRPr lang="pl-PL" dirty="0" smtClean="0"/>
          </a:p>
          <a:p>
            <a:pPr algn="ctr">
              <a:buNone/>
            </a:pPr>
            <a:r>
              <a:rPr lang="pl-PL" dirty="0" smtClean="0"/>
              <a:t>(impreza z cyklu zajęć pn.: „Nie ważne,              czy słyszymy, nie ważne, czy mówimy,              ważne, że myślimy)</a:t>
            </a:r>
          </a:p>
          <a:p>
            <a:pPr algn="ctr">
              <a:buNone/>
            </a:pPr>
            <a:endParaRPr lang="pl-P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0975" y="5514975"/>
            <a:ext cx="13430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0975" y="5514975"/>
            <a:ext cx="13430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txBody>
          <a:bodyPr>
            <a:normAutofit fontScale="92500" lnSpcReduction="20000"/>
          </a:bodyPr>
          <a:lstStyle/>
          <a:p>
            <a:pPr marL="982663" indent="-982663">
              <a:buNone/>
            </a:pPr>
            <a:endParaRPr lang="pl-PL" sz="1400" dirty="0" smtClean="0"/>
          </a:p>
          <a:p>
            <a:pPr marL="982663" indent="-982663">
              <a:buNone/>
            </a:pPr>
            <a:r>
              <a:rPr lang="pl-PL" dirty="0" smtClean="0"/>
              <a:t>Cel </a:t>
            </a:r>
            <a:r>
              <a:rPr lang="pl-PL" dirty="0"/>
              <a:t>ogólny imprezy: </a:t>
            </a:r>
            <a:endParaRPr lang="pl-PL" dirty="0" smtClean="0"/>
          </a:p>
          <a:p>
            <a:pPr marL="982663" indent="0">
              <a:buNone/>
            </a:pPr>
            <a:r>
              <a:rPr lang="pl-PL" dirty="0" smtClean="0"/>
              <a:t>zainteresowanie </a:t>
            </a:r>
            <a:r>
              <a:rPr lang="pl-PL" dirty="0"/>
              <a:t>uczniów narzędziami TIK</a:t>
            </a:r>
          </a:p>
          <a:p>
            <a:pPr marL="0" indent="0">
              <a:buNone/>
            </a:pPr>
            <a:r>
              <a:rPr lang="pl-PL" sz="1500" dirty="0">
                <a:solidFill>
                  <a:schemeClr val="bg1"/>
                </a:solidFill>
              </a:rPr>
              <a:t> </a:t>
            </a:r>
            <a:r>
              <a:rPr lang="pl-PL" sz="1500" dirty="0" smtClean="0">
                <a:solidFill>
                  <a:schemeClr val="bg1"/>
                </a:solidFill>
              </a:rPr>
              <a:t>o</a:t>
            </a:r>
            <a:endParaRPr lang="pl-PL" sz="15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pl-PL" dirty="0"/>
              <a:t>Autor projektu imprezy: Ewa Barszczowska</a:t>
            </a:r>
          </a:p>
          <a:p>
            <a:pPr marL="0" indent="0">
              <a:buNone/>
            </a:pPr>
            <a:r>
              <a:rPr lang="pl-PL" sz="1500" dirty="0">
                <a:solidFill>
                  <a:schemeClr val="bg1"/>
                </a:solidFill>
              </a:rPr>
              <a:t> </a:t>
            </a:r>
            <a:r>
              <a:rPr lang="pl-PL" sz="1500" dirty="0" smtClean="0">
                <a:solidFill>
                  <a:schemeClr val="bg1"/>
                </a:solidFill>
              </a:rPr>
              <a:t>o</a:t>
            </a:r>
            <a:endParaRPr lang="pl-PL" sz="15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pl-PL" dirty="0"/>
              <a:t>Miejsce imprezy: świetlica</a:t>
            </a:r>
          </a:p>
          <a:p>
            <a:pPr marL="0" indent="0">
              <a:buNone/>
            </a:pPr>
            <a:r>
              <a:rPr lang="pl-PL" sz="1500" dirty="0">
                <a:solidFill>
                  <a:schemeClr val="bg1"/>
                </a:solidFill>
              </a:rPr>
              <a:t> </a:t>
            </a:r>
            <a:r>
              <a:rPr lang="pl-PL" sz="1500" dirty="0" smtClean="0">
                <a:solidFill>
                  <a:schemeClr val="bg1"/>
                </a:solidFill>
              </a:rPr>
              <a:t>o</a:t>
            </a:r>
            <a:endParaRPr lang="pl-PL" sz="1500" dirty="0">
              <a:solidFill>
                <a:schemeClr val="bg1"/>
              </a:solidFill>
            </a:endParaRPr>
          </a:p>
          <a:p>
            <a:pPr marL="1074738" indent="-1074738">
              <a:buNone/>
            </a:pPr>
            <a:r>
              <a:rPr lang="pl-PL" dirty="0"/>
              <a:t>Niezbędny sprzęt: komputery przenośne </a:t>
            </a:r>
            <a:r>
              <a:rPr lang="pl-PL" dirty="0" smtClean="0"/>
              <a:t>                    z </a:t>
            </a:r>
            <a:r>
              <a:rPr lang="pl-PL" dirty="0"/>
              <a:t>Internetem i w pełni naładowaną baterią</a:t>
            </a:r>
          </a:p>
          <a:p>
            <a:pPr marL="0" indent="0">
              <a:buNone/>
            </a:pPr>
            <a:r>
              <a:rPr lang="pl-PL" sz="1500" dirty="0"/>
              <a:t> </a:t>
            </a:r>
            <a:r>
              <a:rPr lang="pl-PL" sz="1500" dirty="0" smtClean="0">
                <a:solidFill>
                  <a:schemeClr val="bg1"/>
                </a:solidFill>
              </a:rPr>
              <a:t>o</a:t>
            </a:r>
            <a:endParaRPr lang="pl-PL" sz="15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pl-PL" dirty="0"/>
              <a:t>Czas trwania imprezy: </a:t>
            </a:r>
            <a:r>
              <a:rPr lang="pl-PL" dirty="0" smtClean="0"/>
              <a:t>3 godziny</a:t>
            </a:r>
          </a:p>
          <a:p>
            <a:pPr marL="0" indent="0">
              <a:buNone/>
            </a:pPr>
            <a:r>
              <a:rPr lang="pl-PL" sz="1500" dirty="0" smtClean="0">
                <a:solidFill>
                  <a:schemeClr val="bg1"/>
                </a:solidFill>
              </a:rPr>
              <a:t>O</a:t>
            </a:r>
          </a:p>
          <a:p>
            <a:pPr marL="0" indent="0">
              <a:buNone/>
            </a:pPr>
            <a:endParaRPr lang="pl-PL" sz="15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pl-PL" sz="15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pl-PL" dirty="0" smtClean="0"/>
              <a:t>Przed imprezą nauczyciel przygotowuje zestaw szczegółowych instrukcji z zadaniami dla uczniów. </a:t>
            </a:r>
          </a:p>
          <a:p>
            <a:pPr algn="ctr"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0975" y="5514975"/>
            <a:ext cx="13430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2400" dirty="0" smtClean="0"/>
              <a:t>Przebieg </a:t>
            </a:r>
            <a:r>
              <a:rPr lang="pl-PL" sz="2400" dirty="0"/>
              <a:t>imprezy:</a:t>
            </a:r>
          </a:p>
          <a:p>
            <a:pPr>
              <a:buNone/>
            </a:pPr>
            <a:r>
              <a:rPr lang="pl-PL" sz="2400" dirty="0"/>
              <a:t>1) Uczniowie losują 3 instrukcje z zdaniami do wykonania. </a:t>
            </a:r>
          </a:p>
          <a:p>
            <a:pPr>
              <a:buNone/>
            </a:pPr>
            <a:r>
              <a:rPr lang="pl-PL" sz="2400" dirty="0"/>
              <a:t>2) Uczniowie wykonują zadania zawarte w instrukcjach. </a:t>
            </a:r>
            <a:r>
              <a:rPr lang="pl-PL" sz="2400" dirty="0" smtClean="0"/>
              <a:t>              </a:t>
            </a:r>
            <a:r>
              <a:rPr lang="pl-PL" sz="2400" u="sng" dirty="0" smtClean="0"/>
              <a:t>W </a:t>
            </a:r>
            <a:r>
              <a:rPr lang="pl-PL" sz="2400" u="sng" dirty="0"/>
              <a:t>trakcie wykonywania zadań uczniowie mogą wzajemnie sobie pomagać.</a:t>
            </a:r>
            <a:endParaRPr lang="pl-PL" sz="2400" dirty="0"/>
          </a:p>
          <a:p>
            <a:pPr>
              <a:buNone/>
            </a:pPr>
            <a:r>
              <a:rPr lang="pl-PL" sz="2400" dirty="0"/>
              <a:t>3) Nauczyciel sprawdza poprawność wykonania zadań. </a:t>
            </a:r>
            <a:r>
              <a:rPr lang="pl-PL" sz="2400" dirty="0" smtClean="0"/>
              <a:t>               </a:t>
            </a:r>
            <a:r>
              <a:rPr lang="pl-PL" sz="2400" u="sng" dirty="0" smtClean="0"/>
              <a:t>W </a:t>
            </a:r>
            <a:r>
              <a:rPr lang="pl-PL" sz="2400" u="sng" dirty="0"/>
              <a:t>sytuacji nieprawidłowego wykonania zadania nauczyciel wskazuje uczniowi, co należy poprawić.</a:t>
            </a:r>
            <a:endParaRPr lang="pl-PL" sz="2400" dirty="0"/>
          </a:p>
          <a:p>
            <a:pPr>
              <a:buNone/>
            </a:pPr>
            <a:r>
              <a:rPr lang="pl-PL" sz="2400" dirty="0"/>
              <a:t>4) Uczniowie, którzy wykonali prawidłowo wszystkie 3 zadania otrzymują nagrodę zakupioną przez szkołę. </a:t>
            </a:r>
          </a:p>
          <a:p>
            <a:pPr>
              <a:buNone/>
            </a:pPr>
            <a:r>
              <a:rPr lang="pl-PL" sz="2400" dirty="0"/>
              <a:t>5) Po wykonaniu 3 zdań uczeń może wylosować i wykonać dodatkowe zadania. Każde dodatkowo prawidłowo wykonane zadanie nagradzane jest gadżetem od sponsorów.</a:t>
            </a:r>
          </a:p>
          <a:p>
            <a:pPr>
              <a:buNone/>
            </a:pPr>
            <a:r>
              <a:rPr lang="pl-PL" sz="2400" dirty="0"/>
              <a:t>6) Nauczyciel prowadzący imprezę dokonuje jej podsumowania</a:t>
            </a:r>
            <a:r>
              <a:rPr lang="pl-PL" sz="2400" dirty="0" smtClean="0"/>
              <a:t>.</a:t>
            </a: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sz="2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67544" y="620688"/>
          <a:ext cx="8280920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2327"/>
                <a:gridCol w="5248593"/>
              </a:tblGrid>
              <a:tr h="810884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4800" dirty="0" smtClean="0"/>
                        <a:t>Instrukcja nr 1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10511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Tworzę elektroniczną krzyżówkę pt. „Zawody”</a:t>
                      </a:r>
                    </a:p>
                  </a:txBody>
                  <a:tcPr/>
                </a:tc>
              </a:tr>
              <a:tr h="29732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Nazwa narzędzia,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dirty="0" smtClean="0"/>
                        <a:t>które należy wykorzystać, przy wykonaniu zadania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3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Eclipsecrossword</a:t>
                      </a:r>
                      <a:endParaRPr lang="pl-PL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881</Words>
  <Application>Microsoft Office PowerPoint</Application>
  <PresentationFormat>Pokaz na ekranie (4:3)</PresentationFormat>
  <Paragraphs>200</Paragraphs>
  <Slides>24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25" baseType="lpstr">
      <vt:lpstr>Motyw pakietu Office</vt:lpstr>
      <vt:lpstr>„Szalony dzień z TIK”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</vt:vector>
  </TitlesOfParts>
  <Company>Twoja nazwa firmy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„Szalony dzień z TIK”</dc:title>
  <dc:creator>Twoja nazwa użytkownika</dc:creator>
  <cp:lastModifiedBy>Twoja nazwa użytkownika</cp:lastModifiedBy>
  <cp:revision>23</cp:revision>
  <dcterms:created xsi:type="dcterms:W3CDTF">2016-11-18T17:12:55Z</dcterms:created>
  <dcterms:modified xsi:type="dcterms:W3CDTF">2016-11-18T21:01:55Z</dcterms:modified>
</cp:coreProperties>
</file>