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56060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5750432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17483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998158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538581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904484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523686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214039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418723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888403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275905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23CD79D0-1C23-4D85-B3EC-4C48CA570FCE}" type="datetimeFigureOut">
              <a:rPr lang="pl-PL" smtClean="0"/>
              <a:t>13.11.2016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52DECAA5-14E9-4164-B609-CE1B785FA8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1064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pplet.com/app/#/3219865" TargetMode="External"/><Relationship Id="rId2" Type="http://schemas.openxmlformats.org/officeDocument/2006/relationships/hyperlink" Target="https://play.kahoot.it/#/k/f92f737f-de36-49de-b7e3-9b8c8277dca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open?id=0BwbrIRO5hzqmYTJ6c0pLcDdqWD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MENTOR ROKU 2016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Konkurs dla innowacyjnych nauczycieli. </a:t>
            </a:r>
          </a:p>
        </p:txBody>
      </p:sp>
    </p:spTree>
    <p:extLst>
      <p:ext uri="{BB962C8B-B14F-4D97-AF65-F5344CB8AC3E}">
        <p14:creationId xmlns:p14="http://schemas.microsoft.com/office/powerpoint/2010/main" val="258295775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34887" y="609600"/>
            <a:ext cx="1060173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METODY NAUCZANIA</a:t>
            </a:r>
            <a:r>
              <a:rPr lang="pl-PL" dirty="0"/>
              <a:t>:</a:t>
            </a:r>
          </a:p>
          <a:p>
            <a:r>
              <a:rPr lang="pl-PL" dirty="0"/>
              <a:t>- pogadanka, dyskusja</a:t>
            </a:r>
          </a:p>
          <a:p>
            <a:r>
              <a:rPr lang="pl-PL" dirty="0"/>
              <a:t>- praktyczna (ćwiczeniowa) – karty pracy</a:t>
            </a:r>
          </a:p>
          <a:p>
            <a:r>
              <a:rPr lang="pl-PL" dirty="0"/>
              <a:t> </a:t>
            </a:r>
          </a:p>
          <a:p>
            <a:r>
              <a:rPr lang="pl-PL" b="1" dirty="0"/>
              <a:t>FORMY PRACY:</a:t>
            </a:r>
            <a:endParaRPr lang="pl-PL" dirty="0"/>
          </a:p>
          <a:p>
            <a:r>
              <a:rPr lang="pl-PL" dirty="0"/>
              <a:t>- praca indywidualna</a:t>
            </a:r>
          </a:p>
          <a:p>
            <a:r>
              <a:rPr lang="pl-PL" dirty="0"/>
              <a:t>- praca w parach</a:t>
            </a:r>
          </a:p>
          <a:p>
            <a:r>
              <a:rPr lang="pl-PL" dirty="0"/>
              <a:t> </a:t>
            </a:r>
          </a:p>
          <a:p>
            <a:r>
              <a:rPr lang="pl-PL" b="1" dirty="0"/>
              <a:t>ŚRODKI  DYDAKTYCZNE</a:t>
            </a:r>
            <a:r>
              <a:rPr lang="pl-PL" dirty="0"/>
              <a:t>:</a:t>
            </a:r>
          </a:p>
          <a:p>
            <a:r>
              <a:rPr lang="pl-PL" dirty="0"/>
              <a:t>- karty pracy,</a:t>
            </a:r>
          </a:p>
          <a:p>
            <a:r>
              <a:rPr lang="pl-PL" dirty="0"/>
              <a:t>- rzutnik multimedialny i laptop,</a:t>
            </a:r>
          </a:p>
          <a:p>
            <a:r>
              <a:rPr lang="pl-PL" dirty="0"/>
              <a:t>- fotografie zabytków Warszawy,</a:t>
            </a:r>
          </a:p>
          <a:p>
            <a:r>
              <a:rPr lang="pl-PL" dirty="0"/>
              <a:t>- aplikacja „</a:t>
            </a:r>
            <a:r>
              <a:rPr lang="pl-PL" dirty="0" err="1"/>
              <a:t>Kahoot</a:t>
            </a:r>
            <a:r>
              <a:rPr lang="pl-PL" dirty="0"/>
              <a:t>-Warszawa”</a:t>
            </a:r>
          </a:p>
          <a:p>
            <a:r>
              <a:rPr lang="pl-PL" dirty="0"/>
              <a:t>- 4 kolorowe kubeczki,</a:t>
            </a:r>
          </a:p>
          <a:p>
            <a:r>
              <a:rPr lang="pl-PL" dirty="0"/>
              <a:t>- kolorowe karty ABCD,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123268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10818" y="463827"/>
            <a:ext cx="109065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 </a:t>
            </a:r>
            <a:r>
              <a:rPr lang="pl-PL" b="1" dirty="0"/>
              <a:t>Przebieg lekcji:</a:t>
            </a:r>
            <a:endParaRPr lang="pl-PL" dirty="0"/>
          </a:p>
          <a:p>
            <a:r>
              <a:rPr lang="pl-PL" dirty="0"/>
              <a:t> </a:t>
            </a:r>
          </a:p>
          <a:p>
            <a:pPr lvl="0"/>
            <a:r>
              <a:rPr lang="pl-PL" dirty="0"/>
              <a:t>Praca z całą klasą – podanie celów lekcji w języku ucznia.</a:t>
            </a:r>
          </a:p>
          <a:p>
            <a:r>
              <a:rPr lang="pl-PL" dirty="0"/>
              <a:t> </a:t>
            </a:r>
          </a:p>
          <a:p>
            <a:r>
              <a:rPr lang="pl-PL" dirty="0"/>
              <a:t>     </a:t>
            </a:r>
            <a:r>
              <a:rPr lang="pl-PL" u="sng" dirty="0"/>
              <a:t>Wstęp do lekcji:</a:t>
            </a:r>
            <a:endParaRPr lang="pl-PL" dirty="0"/>
          </a:p>
          <a:p>
            <a:pPr lvl="0"/>
            <a:r>
              <a:rPr lang="pl-PL" dirty="0"/>
              <a:t>Odgadnięcie tematu zajęć w formie quizu matematycznego, hasło  „WYCIECZKA DO WARSZAWY”</a:t>
            </a:r>
          </a:p>
          <a:p>
            <a:pPr lvl="0"/>
            <a:r>
              <a:rPr lang="pl-PL" dirty="0"/>
              <a:t>przypomnienie kryteriów oceniania zadań z treścią na podstawie rozwiązanego zadania – </a:t>
            </a:r>
            <a:r>
              <a:rPr lang="pl-PL" b="1" dirty="0" err="1"/>
              <a:t>NaCoBeZu</a:t>
            </a:r>
            <a:r>
              <a:rPr lang="pl-PL" b="1" dirty="0"/>
              <a:t>,</a:t>
            </a:r>
            <a:endParaRPr lang="pl-PL" dirty="0"/>
          </a:p>
          <a:p>
            <a:r>
              <a:rPr lang="pl-PL" dirty="0"/>
              <a:t> </a:t>
            </a:r>
          </a:p>
          <a:p>
            <a:r>
              <a:rPr lang="pl-PL" dirty="0"/>
              <a:t> </a:t>
            </a:r>
          </a:p>
          <a:p>
            <a:pPr lvl="0"/>
            <a:r>
              <a:rPr lang="pl-PL" dirty="0"/>
              <a:t>Każdy z uczniów otrzymuje kartę pracy z pytaniem kluczowym oraz notatką dotyczącą poznanych wiadomości. Zadaniem ucznia jest uzupełnienie notatki- decyzje można skonsultować w parze. Kolorowymi kubeczkami, dzieci sygnalizują wykonanie zadania </a:t>
            </a:r>
            <a:br>
              <a:rPr lang="pl-PL" dirty="0"/>
            </a:br>
            <a:r>
              <a:rPr lang="pl-PL" dirty="0"/>
              <a:t>(Załącznik 1).</a:t>
            </a:r>
          </a:p>
          <a:p>
            <a:r>
              <a:rPr lang="pl-PL" dirty="0"/>
              <a:t> </a:t>
            </a:r>
          </a:p>
          <a:p>
            <a:pPr lvl="0"/>
            <a:r>
              <a:rPr lang="pl-PL" dirty="0"/>
              <a:t>Głośne odczytanie tekstu i wklejenie brakujących słów.</a:t>
            </a:r>
          </a:p>
          <a:p>
            <a:r>
              <a:rPr lang="pl-PL" dirty="0"/>
              <a:t> </a:t>
            </a:r>
          </a:p>
          <a:p>
            <a:r>
              <a:rPr lang="pl-PL" b="1" dirty="0"/>
              <a:t>4.</a:t>
            </a:r>
            <a:r>
              <a:rPr lang="pl-PL" dirty="0"/>
              <a:t>  Wykonanie prostej ilustracji prezentującej zabytek/miejsce, które najbardziej zainteresowało uczniów i koniecznie powinno znaleźć się w planie wycieczki</a:t>
            </a:r>
            <a:br>
              <a:rPr lang="pl-PL" dirty="0"/>
            </a:br>
            <a:r>
              <a:rPr lang="pl-PL" dirty="0"/>
              <a:t>- prezentacja zadań- zawieszenie propozycji.</a:t>
            </a:r>
          </a:p>
          <a:p>
            <a:r>
              <a:rPr lang="pl-PL" dirty="0"/>
              <a:t> </a:t>
            </a:r>
          </a:p>
          <a:p>
            <a:r>
              <a:rPr lang="pl-PL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8299682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48139" y="583095"/>
            <a:ext cx="107872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 5.</a:t>
            </a:r>
            <a:r>
              <a:rPr lang="pl-PL" dirty="0"/>
              <a:t>  Monitorowanie zajęć- na bieżąco poprzez dostrzeganie wysiłku uczniów, doceniani go,</a:t>
            </a:r>
          </a:p>
          <a:p>
            <a:r>
              <a:rPr lang="pl-PL" dirty="0"/>
              <a:t>      pochwała, stosowanie za bieżąco informacji zwrotnej.</a:t>
            </a:r>
          </a:p>
          <a:p>
            <a:r>
              <a:rPr lang="pl-PL" dirty="0"/>
              <a:t> </a:t>
            </a:r>
          </a:p>
          <a:p>
            <a:r>
              <a:rPr lang="pl-PL" b="1" dirty="0"/>
              <a:t>6.</a:t>
            </a:r>
            <a:r>
              <a:rPr lang="pl-PL" dirty="0"/>
              <a:t>   Szybki quiz „</a:t>
            </a:r>
            <a:r>
              <a:rPr lang="pl-PL" dirty="0" err="1"/>
              <a:t>Kahoot</a:t>
            </a:r>
            <a:r>
              <a:rPr lang="pl-PL" dirty="0"/>
              <a:t>” sprawdzający opanowanie nazw zabytków Warszawy</a:t>
            </a:r>
            <a:br>
              <a:rPr lang="pl-PL" dirty="0"/>
            </a:br>
            <a:r>
              <a:rPr lang="pl-PL" dirty="0"/>
              <a:t>- „kubeczkowe głosowanie”</a:t>
            </a:r>
          </a:p>
          <a:p>
            <a:r>
              <a:rPr lang="pl-PL" dirty="0"/>
              <a:t> </a:t>
            </a:r>
          </a:p>
          <a:p>
            <a:r>
              <a:rPr lang="pl-PL" b="1" dirty="0"/>
              <a:t>7.</a:t>
            </a:r>
            <a:r>
              <a:rPr lang="pl-PL" dirty="0"/>
              <a:t>  Ewaluacja lekcji przy użyciu kolorowej kostki.</a:t>
            </a:r>
          </a:p>
          <a:p>
            <a:r>
              <a:rPr lang="pl-PL" dirty="0"/>
              <a:t> </a:t>
            </a:r>
          </a:p>
          <a:p>
            <a:r>
              <a:rPr lang="pl-PL" dirty="0"/>
              <a:t> </a:t>
            </a:r>
          </a:p>
          <a:p>
            <a:r>
              <a:rPr lang="pl-PL" dirty="0"/>
              <a:t>	Wspieranie uczniów poprzez czuwanie nad prawidłowym przebiegiem ich pracy, motywowanie, zachęcanie do pracy, dostrzeganie i docenianie wysiłku ucznia, stosowanie na bieżąco informacji zwrotnej.</a:t>
            </a:r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LINKI DO ZAJĘĆ:</a:t>
            </a:r>
          </a:p>
          <a:p>
            <a:r>
              <a:rPr lang="pl-PL" dirty="0"/>
              <a:t>KAHOOT: </a:t>
            </a:r>
            <a:r>
              <a:rPr lang="pl-PL" dirty="0">
                <a:hlinkClick r:id="rId2"/>
              </a:rPr>
              <a:t>https://play.kahoot.it/#/k/f92f737f-de36-49de-b7e3-9b8c8277dca1</a:t>
            </a:r>
            <a:endParaRPr lang="pl-PL" dirty="0"/>
          </a:p>
          <a:p>
            <a:r>
              <a:rPr lang="pl-PL" dirty="0"/>
              <a:t>POPPLET: </a:t>
            </a:r>
            <a:r>
              <a:rPr lang="pl-PL" dirty="0">
                <a:hlinkClick r:id="rId3"/>
              </a:rPr>
              <a:t>http://popplet.com/app/#/3219865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263649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75860" y="622852"/>
            <a:ext cx="108932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Mam nadzieje, że zaprezentowane przeze mnie propozycje spodobały się Państwu.</a:t>
            </a:r>
          </a:p>
          <a:p>
            <a:endParaRPr lang="pl-PL" dirty="0"/>
          </a:p>
          <a:p>
            <a:r>
              <a:rPr lang="pl-PL" dirty="0"/>
              <a:t>Ponadto klasa wdrażała w tamtym roku innowacje matematyczną i pracowała na autorskich programie. Niestety mogła to robić głównie na sali informatycznej ze względy na interaktywny format programu. Tablica lub </a:t>
            </a:r>
            <a:r>
              <a:rPr lang="pl-PL" dirty="0" err="1"/>
              <a:t>lub</a:t>
            </a:r>
            <a:r>
              <a:rPr lang="pl-PL" dirty="0"/>
              <a:t> monitor interaktywny znacznie by to ułatwił.</a:t>
            </a:r>
          </a:p>
          <a:p>
            <a:endParaRPr lang="pl-PL" dirty="0"/>
          </a:p>
          <a:p>
            <a:r>
              <a:rPr lang="pl-PL" dirty="0"/>
              <a:t>Dodatkowo uczniowie pracują przy użyciu takich aplikacji jak: </a:t>
            </a:r>
            <a:r>
              <a:rPr lang="pl-PL" dirty="0" err="1"/>
              <a:t>Answer</a:t>
            </a:r>
            <a:r>
              <a:rPr lang="pl-PL" dirty="0"/>
              <a:t> Garden, </a:t>
            </a:r>
            <a:r>
              <a:rPr lang="pl-PL" dirty="0" err="1"/>
              <a:t>Plickers</a:t>
            </a:r>
            <a:r>
              <a:rPr lang="pl-PL" dirty="0"/>
              <a:t> itp. </a:t>
            </a:r>
          </a:p>
          <a:p>
            <a:endParaRPr lang="pl-PL" dirty="0"/>
          </a:p>
          <a:p>
            <a:r>
              <a:rPr lang="pl-PL" dirty="0"/>
              <a:t>Oprogramowanie My BOARD wykorzystujemy głównie do odgadywania obrazków dzięki funkcji latarki.</a:t>
            </a:r>
          </a:p>
          <a:p>
            <a:endParaRPr lang="pl-PL" dirty="0"/>
          </a:p>
          <a:p>
            <a:r>
              <a:rPr lang="pl-PL" dirty="0"/>
              <a:t>Klasa 2a ma także swoją platformę z interesującymi aplikacjami i stronami założoną na SYMBALOO. 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757" y="4094922"/>
            <a:ext cx="3655517" cy="212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2970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68626" y="1020417"/>
            <a:ext cx="108402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Wszystkie załączniki przesyłam wraz z prezentacją. </a:t>
            </a:r>
          </a:p>
          <a:p>
            <a:endParaRPr lang="pl-PL" dirty="0"/>
          </a:p>
          <a:p>
            <a:r>
              <a:rPr lang="pl-PL" dirty="0"/>
              <a:t>W razie ewentualnych komplikacji, poniżej zamieszczam link do mojego dysku celem pobrania materiałów.</a:t>
            </a:r>
          </a:p>
          <a:p>
            <a:endParaRPr lang="pl-PL" dirty="0"/>
          </a:p>
          <a:p>
            <a:endParaRPr lang="pl-PL" dirty="0"/>
          </a:p>
          <a:p>
            <a:r>
              <a:rPr lang="pl-PL" dirty="0">
                <a:hlinkClick r:id="rId2"/>
              </a:rPr>
              <a:t>https://drive.google.com/open?id=0BwbrIRO5hzqmYTJ6c0pLcDdqWDA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pPr algn="r"/>
            <a:endParaRPr lang="pl-PL" dirty="0"/>
          </a:p>
          <a:p>
            <a:pPr algn="r"/>
            <a:r>
              <a:rPr lang="pl-PL" dirty="0"/>
              <a:t>Dziękuję, Teresa Smoleń</a:t>
            </a:r>
          </a:p>
        </p:txBody>
      </p:sp>
    </p:spTree>
    <p:extLst>
      <p:ext uri="{BB962C8B-B14F-4D97-AF65-F5344CB8AC3E}">
        <p14:creationId xmlns:p14="http://schemas.microsoft.com/office/powerpoint/2010/main" val="188946322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39417" y="346613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pl-PL" dirty="0"/>
              <a:t>Praca konkursowa autorstwa </a:t>
            </a:r>
            <a:br>
              <a:rPr lang="pl-PL" dirty="0"/>
            </a:br>
            <a:r>
              <a:rPr lang="pl-PL" dirty="0"/>
              <a:t>mgr Teresy Smoleń </a:t>
            </a:r>
            <a:br>
              <a:rPr lang="pl-PL" dirty="0"/>
            </a:br>
            <a:r>
              <a:rPr lang="pl-PL" dirty="0"/>
              <a:t>– nauczyciela edukacji wczesnoszkolnej</a:t>
            </a:r>
            <a:br>
              <a:rPr lang="pl-PL" dirty="0"/>
            </a:br>
            <a:br>
              <a:rPr lang="pl-PL" dirty="0"/>
            </a:br>
            <a:r>
              <a:rPr lang="pl-PL" dirty="0"/>
              <a:t>w Szkole Podstawowej nr 111 </a:t>
            </a:r>
            <a:br>
              <a:rPr lang="pl-PL" dirty="0"/>
            </a:br>
            <a:r>
              <a:rPr lang="pl-PL" dirty="0"/>
              <a:t>w Krakowie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endParaRPr lang="pl-PL" dirty="0"/>
          </a:p>
        </p:txBody>
      </p:sp>
      <p:pic>
        <p:nvPicPr>
          <p:cNvPr id="1026" name="Picture 2" descr="SP 111 w Krakowie im. Wojska Polski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322" y="627684"/>
            <a:ext cx="25336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42524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15617" y="437322"/>
            <a:ext cx="109330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  <a:p>
            <a:r>
              <a:rPr lang="pl-PL" dirty="0"/>
              <a:t>Szanowni Państwo,</a:t>
            </a:r>
          </a:p>
          <a:p>
            <a:endParaRPr lang="pl-PL" dirty="0"/>
          </a:p>
          <a:p>
            <a:r>
              <a:rPr lang="pl-PL" dirty="0"/>
              <a:t>Po dokładnej analizie regulaminu oraz informacji znajdujących się na stronie konkursu, wierząc najbardziej w zdanie: „Wszelkie inne pomysły na realizację tego zadania mile widziane. </a:t>
            </a:r>
            <a:br>
              <a:rPr lang="pl-PL" dirty="0"/>
            </a:br>
            <a:r>
              <a:rPr lang="pl-PL" dirty="0"/>
              <a:t>Nie ograniczamy i nie narzucamy formy i środków aby nie tłumić pomysłowości autorów.”</a:t>
            </a:r>
          </a:p>
          <a:p>
            <a:endParaRPr lang="pl-PL" dirty="0"/>
          </a:p>
          <a:p>
            <a:r>
              <a:rPr lang="pl-PL" dirty="0"/>
              <a:t>Pragnę zaprezentować dwa scenariusze oraz wskazać z jakimi narzędziami dzieci pracują na </a:t>
            </a:r>
            <a:br>
              <a:rPr lang="pl-PL" dirty="0"/>
            </a:br>
            <a:r>
              <a:rPr lang="pl-PL" dirty="0"/>
              <a:t>co dzień w szkole.</a:t>
            </a:r>
            <a:br>
              <a:rPr lang="pl-PL" dirty="0"/>
            </a:br>
            <a:r>
              <a:rPr lang="pl-PL" dirty="0"/>
              <a:t>Regulamin bowiem nie określa czy ma to być scenariusz jednej lekcji czy całodniowego bloku. </a:t>
            </a:r>
          </a:p>
          <a:p>
            <a:endParaRPr lang="pl-PL" dirty="0"/>
          </a:p>
          <a:p>
            <a:r>
              <a:rPr lang="pl-PL" dirty="0"/>
              <a:t>Moim celem jest pokazanie Państwu jak odnajdujemy się w stosowaniu nowoczesnych technologii… ale również jak sprzęt MY BOARD mógłby Nam to ułatwić.  Dlatego postanowiłam przedstawić scenariusze zajęć, które zostały zrealizowane. Zdjęć nie publikuję ze względu </a:t>
            </a:r>
            <a:br>
              <a:rPr lang="pl-PL" dirty="0"/>
            </a:br>
            <a:r>
              <a:rPr lang="pl-PL" dirty="0"/>
              <a:t>a ochronę wizerunku, ale również dlatego, że podczas moich zajęć chcę aby dzieci czuły się swobodnie -a udział w tym konkursie ma być dla nich niespodzianką. </a:t>
            </a:r>
          </a:p>
          <a:p>
            <a:endParaRPr lang="pl-PL" dirty="0"/>
          </a:p>
          <a:p>
            <a:pPr algn="r"/>
            <a:r>
              <a:rPr lang="pl-PL" dirty="0"/>
              <a:t>Z poważaniem, Teresa Smoleń</a:t>
            </a:r>
            <a:br>
              <a:rPr lang="pl-PL" dirty="0"/>
            </a:br>
            <a:r>
              <a:rPr lang="pl-PL" dirty="0"/>
              <a:t>/jak to mówią moje dzieci „Pani, która nie ma tabletu, ale wie jak go używać”.</a:t>
            </a:r>
          </a:p>
          <a:p>
            <a:pPr marL="285750" indent="-285750">
              <a:buFontTx/>
              <a:buChar char="-"/>
            </a:pPr>
            <a:endParaRPr lang="pl-PL" dirty="0"/>
          </a:p>
          <a:p>
            <a:pPr marL="285750" indent="-285750">
              <a:buFontTx/>
              <a:buChar char="-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648527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14400" y="530086"/>
            <a:ext cx="10641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Scenariusz zajęć edukacji wczesnoszkolnej w klasie 1a Szkoły Podstawowej nr 111 w Krakowie</a:t>
            </a:r>
            <a:endParaRPr lang="pl-PL" dirty="0"/>
          </a:p>
          <a:p>
            <a:endParaRPr lang="pl-PL" b="1" dirty="0"/>
          </a:p>
          <a:p>
            <a:r>
              <a:rPr lang="pl-PL" b="1" dirty="0"/>
              <a:t>Data:</a:t>
            </a:r>
            <a:r>
              <a:rPr lang="pl-PL" dirty="0"/>
              <a:t> 07.03.2016r. </a:t>
            </a:r>
          </a:p>
          <a:p>
            <a:r>
              <a:rPr lang="pl-PL" b="1" dirty="0"/>
              <a:t>Czas trwania zajęć </a:t>
            </a:r>
            <a:r>
              <a:rPr lang="pl-PL" dirty="0"/>
              <a:t>:180 minut (4 lekcje)</a:t>
            </a:r>
            <a:br>
              <a:rPr lang="pl-PL" dirty="0"/>
            </a:br>
            <a:r>
              <a:rPr lang="pl-PL" b="1" dirty="0"/>
              <a:t>Prowadząca</a:t>
            </a:r>
            <a:r>
              <a:rPr lang="pl-PL" dirty="0"/>
              <a:t>: Teresa Smoleń</a:t>
            </a:r>
          </a:p>
          <a:p>
            <a:r>
              <a:rPr lang="pl-PL" b="1" dirty="0"/>
              <a:t>Temat bloku: </a:t>
            </a:r>
            <a:r>
              <a:rPr lang="pl-PL" dirty="0"/>
              <a:t>Nasze czworonogi </a:t>
            </a:r>
          </a:p>
          <a:p>
            <a:r>
              <a:rPr lang="pl-PL" b="1" dirty="0"/>
              <a:t>Temat dnia: </a:t>
            </a:r>
            <a:r>
              <a:rPr lang="pl-PL" dirty="0"/>
              <a:t>Ń jak koń, ni jak niebo. </a:t>
            </a:r>
          </a:p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914400" y="2676939"/>
            <a:ext cx="105487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Cele ogólne</a:t>
            </a:r>
            <a:r>
              <a:rPr lang="pl-PL" dirty="0"/>
              <a:t>:</a:t>
            </a:r>
          </a:p>
          <a:p>
            <a:r>
              <a:rPr lang="pl-PL" dirty="0"/>
              <a:t>- wprowadzenie litery ń i zmiękczeń ni,</a:t>
            </a:r>
          </a:p>
          <a:p>
            <a:r>
              <a:rPr lang="pl-PL" dirty="0"/>
              <a:t>- ćwiczenia w pisaniu wyrazów z ń i ni, </a:t>
            </a:r>
          </a:p>
          <a:p>
            <a:r>
              <a:rPr lang="pl-PL" dirty="0"/>
              <a:t>- utrwalanie zasad pisowni zmiękczeń,  </a:t>
            </a:r>
          </a:p>
          <a:p>
            <a:r>
              <a:rPr lang="pl-PL" dirty="0"/>
              <a:t>- doskonalenie kompetencji językowych (wypowiedzi ustne),</a:t>
            </a:r>
          </a:p>
          <a:p>
            <a:r>
              <a:rPr lang="pl-PL" dirty="0"/>
              <a:t>- poznanie ciekawostek o koniach (cechy, rasy, role),</a:t>
            </a:r>
          </a:p>
          <a:p>
            <a:r>
              <a:rPr lang="pl-PL" dirty="0"/>
              <a:t>- doskonalenie umiejętności zgodnej pracy grupowej,</a:t>
            </a:r>
          </a:p>
          <a:p>
            <a:r>
              <a:rPr lang="pl-PL" dirty="0"/>
              <a:t>- kształtowanie postawy szacunku i chęci pomocy,</a:t>
            </a:r>
          </a:p>
          <a:p>
            <a:r>
              <a:rPr lang="pl-PL" dirty="0"/>
              <a:t>- taniec kowbojów- nauka prostego układu tanecznego.</a:t>
            </a:r>
          </a:p>
          <a:p>
            <a:r>
              <a:rPr lang="pl-PL" b="1" dirty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35208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95131" y="569843"/>
            <a:ext cx="103366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Cele operacyjne (uczeń):</a:t>
            </a:r>
            <a:endParaRPr lang="pl-PL" dirty="0"/>
          </a:p>
          <a:p>
            <a:pPr lvl="0"/>
            <a:r>
              <a:rPr lang="pl-PL" dirty="0"/>
              <a:t>prawidłowo zapisuje wyrazy ze zmiękczeniami (</a:t>
            </a:r>
            <a:r>
              <a:rPr lang="pl-PL" dirty="0" err="1"/>
              <a:t>ń,ś</a:t>
            </a:r>
            <a:r>
              <a:rPr lang="pl-PL" dirty="0"/>
              <a:t>)</a:t>
            </a:r>
          </a:p>
          <a:p>
            <a:pPr lvl="0"/>
            <a:r>
              <a:rPr lang="pl-PL" dirty="0"/>
              <a:t>wymienia cechy koni,</a:t>
            </a:r>
          </a:p>
          <a:p>
            <a:pPr lvl="0"/>
            <a:r>
              <a:rPr lang="pl-PL" dirty="0"/>
              <a:t>czyta proste wyrazy i zdania,</a:t>
            </a:r>
          </a:p>
          <a:p>
            <a:pPr lvl="0"/>
            <a:r>
              <a:rPr lang="pl-PL" dirty="0"/>
              <a:t>zapisuje wyrazy z ń/ni,</a:t>
            </a:r>
          </a:p>
          <a:p>
            <a:pPr lvl="0"/>
            <a:r>
              <a:rPr lang="pl-PL" dirty="0"/>
              <a:t>wykonuje prosty układ taneczny,</a:t>
            </a:r>
          </a:p>
          <a:p>
            <a:pPr lvl="0"/>
            <a:r>
              <a:rPr lang="pl-PL" dirty="0"/>
              <a:t>samodzielnie wykonuje zlecone zadania,</a:t>
            </a:r>
          </a:p>
          <a:p>
            <a:pPr lvl="0"/>
            <a:r>
              <a:rPr lang="pl-PL" dirty="0"/>
              <a:t>stosuje się do ustalonych reguł.</a:t>
            </a:r>
          </a:p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95131" y="3021496"/>
            <a:ext cx="106282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Metody i techniki pracy: </a:t>
            </a:r>
            <a:endParaRPr lang="pl-PL" dirty="0"/>
          </a:p>
          <a:p>
            <a:r>
              <a:rPr lang="pl-PL" dirty="0"/>
              <a:t>- aktywizujące, - praktyczne,</a:t>
            </a:r>
            <a:br>
              <a:rPr lang="pl-PL" b="1" dirty="0"/>
            </a:br>
            <a:r>
              <a:rPr lang="pl-PL" b="1" dirty="0"/>
              <a:t>Formy pracy : </a:t>
            </a:r>
            <a:r>
              <a:rPr lang="pl-PL" dirty="0"/>
              <a:t>zbiorowa, indywidualna, grupowa</a:t>
            </a:r>
          </a:p>
          <a:p>
            <a:r>
              <a:rPr lang="pl-PL" b="1" dirty="0"/>
              <a:t>Środki dydaktyczne:</a:t>
            </a:r>
            <a:br>
              <a:rPr lang="pl-PL" dirty="0"/>
            </a:br>
            <a:r>
              <a:rPr lang="pl-PL" dirty="0"/>
              <a:t>- „Ćwiczenia z pomysłem” cz. 3, WSiP oraz „Nasz elementarz ”</a:t>
            </a:r>
          </a:p>
          <a:p>
            <a:r>
              <a:rPr lang="pl-PL" dirty="0"/>
              <a:t>- projektor multimedialny, laptop,</a:t>
            </a:r>
          </a:p>
          <a:p>
            <a:r>
              <a:rPr lang="pl-PL" dirty="0"/>
              <a:t>- opracowane aplikacje Learning </a:t>
            </a:r>
            <a:r>
              <a:rPr lang="pl-PL" dirty="0" err="1"/>
              <a:t>Apps</a:t>
            </a:r>
            <a:r>
              <a:rPr lang="pl-PL" dirty="0"/>
              <a:t> oraz materiały zamieszczone na PADLECIE,</a:t>
            </a:r>
          </a:p>
          <a:p>
            <a:r>
              <a:rPr lang="pl-PL" dirty="0"/>
              <a:t>- nagrania muzyczne,</a:t>
            </a:r>
          </a:p>
          <a:p>
            <a:r>
              <a:rPr lang="pl-PL" dirty="0"/>
              <a:t>- fotografie koni (również w wersji puzzli),</a:t>
            </a:r>
          </a:p>
          <a:p>
            <a:r>
              <a:rPr lang="pl-PL" dirty="0"/>
              <a:t>- karty ze słowami do wklejenie,</a:t>
            </a:r>
          </a:p>
          <a:p>
            <a:r>
              <a:rPr lang="pl-PL" dirty="0"/>
              <a:t>- hasła do zabawy prawda/fałsz (łapka na muchy z rzepem) głosowanie kubeczkami.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289327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69842" y="530087"/>
            <a:ext cx="1117158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Przebieg zajęć</a:t>
            </a:r>
            <a:endParaRPr lang="pl-PL" dirty="0"/>
          </a:p>
          <a:p>
            <a:pPr lvl="0"/>
            <a:r>
              <a:rPr lang="pl-PL" dirty="0"/>
              <a:t>Rozgrzewka umysłowa- praca z programem Learning </a:t>
            </a:r>
            <a:r>
              <a:rPr lang="pl-PL" dirty="0" err="1"/>
              <a:t>Apps</a:t>
            </a:r>
            <a:r>
              <a:rPr lang="pl-PL" dirty="0"/>
              <a:t>- pisownia wyrazów </a:t>
            </a:r>
            <a:br>
              <a:rPr lang="pl-PL" dirty="0"/>
            </a:br>
            <a:r>
              <a:rPr lang="pl-PL" dirty="0"/>
              <a:t>z ś/si-zapisanie na tablicy wyrazów, przypomnienie zasad pisownie zmiękczeń, wklejenie informacji do zeszytu,</a:t>
            </a:r>
          </a:p>
          <a:p>
            <a:pPr lvl="0"/>
            <a:r>
              <a:rPr lang="pl-PL" dirty="0"/>
              <a:t>Rozwiązanie zagadek ze zmiękczeniami, </a:t>
            </a:r>
          </a:p>
          <a:p>
            <a:pPr lvl="0"/>
            <a:r>
              <a:rPr lang="pl-PL" dirty="0"/>
              <a:t>Puzzle ze zdjęciami koni (praca w grupach)- wskazanie cech charakterystycznych,</a:t>
            </a:r>
          </a:p>
          <a:p>
            <a:pPr lvl="0"/>
            <a:r>
              <a:rPr lang="pl-PL" dirty="0"/>
              <a:t>Obejrzenie materiału filmowego o koniach,</a:t>
            </a:r>
          </a:p>
          <a:p>
            <a:pPr lvl="0"/>
            <a:r>
              <a:rPr lang="pl-PL" dirty="0"/>
              <a:t>Zabawa prawda fałsz- odczytywanie zdań o koniach i określanie czy to prawda czy fałsz (kubeczki),</a:t>
            </a:r>
          </a:p>
          <a:p>
            <a:pPr lvl="0"/>
            <a:r>
              <a:rPr lang="pl-PL" dirty="0"/>
              <a:t>MEMORY- dopasuj podpis do obrazka, </a:t>
            </a:r>
          </a:p>
          <a:p>
            <a:pPr lvl="0"/>
            <a:r>
              <a:rPr lang="pl-PL" dirty="0"/>
              <a:t>Praca z zeszytem: tabela ń/ni</a:t>
            </a:r>
          </a:p>
          <a:p>
            <a:pPr lvl="0"/>
            <a:r>
              <a:rPr lang="pl-PL" dirty="0"/>
              <a:t>Zabawa ruchowa „Wyścigi konne”</a:t>
            </a:r>
          </a:p>
          <a:p>
            <a:pPr lvl="0"/>
            <a:r>
              <a:rPr lang="pl-PL" dirty="0"/>
              <a:t>Praca z zeszytem: dopisywanie wyrazu według wzoru,</a:t>
            </a:r>
          </a:p>
          <a:p>
            <a:pPr lvl="0"/>
            <a:r>
              <a:rPr lang="pl-PL" dirty="0"/>
              <a:t>Nauka prostego układu tanecznego (wersja kowbojska),</a:t>
            </a:r>
          </a:p>
          <a:p>
            <a:pPr lvl="0"/>
            <a:r>
              <a:rPr lang="pl-PL" dirty="0"/>
              <a:t>Praca z ćwiczeniami (Ćwiczenia z pomysłem str. 15)</a:t>
            </a:r>
          </a:p>
          <a:p>
            <a:pPr lvl="0"/>
            <a:r>
              <a:rPr lang="pl-PL" dirty="0"/>
              <a:t>Podsumowanie zajęć, określenie stopnia zadowolenia z lekcji (kubeczki).</a:t>
            </a:r>
          </a:p>
          <a:p>
            <a:r>
              <a:rPr lang="pl-PL" dirty="0"/>
              <a:t> </a:t>
            </a:r>
          </a:p>
          <a:p>
            <a:r>
              <a:rPr lang="pl-PL" dirty="0"/>
              <a:t>UWAGI: Kolejność zadań zapisana przy pomocy cyfr rzymskich, ponadto w miarę wolnego czasu- uczniowie mogą zagrać w grę matematyczną- KABOOM.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0908482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91" y="1383315"/>
            <a:ext cx="8772225" cy="407235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36104" y="583096"/>
            <a:ext cx="107607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PADLET: https://padlet.com/tsmolen111/z6vi12k4zlj7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480470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16835" y="490330"/>
            <a:ext cx="1091979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Scenariusz zajęć otwartych z uwzględnieniem oceniania kształtującego</a:t>
            </a:r>
            <a:endParaRPr lang="pl-PL" dirty="0"/>
          </a:p>
          <a:p>
            <a:r>
              <a:rPr lang="pl-PL" b="1" dirty="0"/>
              <a:t>w zajęciach z edukacji wczesnoszkolnej w klasie </a:t>
            </a:r>
            <a:r>
              <a:rPr lang="pl-PL" b="1" dirty="0" err="1"/>
              <a:t>Ia</a:t>
            </a:r>
            <a:endParaRPr lang="pl-PL" dirty="0"/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Prowadzący: </a:t>
            </a:r>
            <a:r>
              <a:rPr lang="pl-PL" dirty="0"/>
              <a:t>mgr Teresa Smoleń</a:t>
            </a:r>
          </a:p>
          <a:p>
            <a:r>
              <a:rPr lang="pl-PL" b="1" dirty="0"/>
              <a:t>Termin: </a:t>
            </a:r>
            <a:r>
              <a:rPr lang="pl-PL" b="1" i="1" dirty="0"/>
              <a:t>6 maja 2016r.</a:t>
            </a:r>
            <a:endParaRPr lang="pl-PL" dirty="0"/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Blok tygodniowy: Z biegiem Wisły.</a:t>
            </a:r>
            <a:endParaRPr lang="pl-PL" dirty="0"/>
          </a:p>
          <a:p>
            <a:r>
              <a:rPr lang="pl-PL" b="1" dirty="0"/>
              <a:t>Temat: Warszawa</a:t>
            </a:r>
            <a:endParaRPr lang="pl-PL" dirty="0"/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i="1" dirty="0"/>
              <a:t>Cele lekcji:</a:t>
            </a:r>
            <a:endParaRPr lang="pl-PL" dirty="0"/>
          </a:p>
          <a:p>
            <a:r>
              <a:rPr lang="pl-PL" dirty="0"/>
              <a:t> </a:t>
            </a:r>
          </a:p>
          <a:p>
            <a:r>
              <a:rPr lang="pl-PL" dirty="0"/>
              <a:t>PODSUMOWANIE WIEDZY DOTYCZĄCEJ WARSZAWY.</a:t>
            </a:r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 Uczeń:</a:t>
            </a:r>
            <a:endParaRPr lang="pl-PL" dirty="0"/>
          </a:p>
          <a:p>
            <a:r>
              <a:rPr lang="pl-PL" b="1" dirty="0"/>
              <a:t>   - </a:t>
            </a:r>
            <a:r>
              <a:rPr lang="pl-PL" dirty="0"/>
              <a:t>czyta ze zrozumieniem krótki tekst,</a:t>
            </a:r>
          </a:p>
          <a:p>
            <a:r>
              <a:rPr lang="pl-PL" dirty="0"/>
              <a:t>   - uzupełnia luki w tekście z zachowaniem logiki treści,</a:t>
            </a:r>
          </a:p>
          <a:p>
            <a:r>
              <a:rPr lang="pl-PL" dirty="0"/>
              <a:t>   - utrwala nazwy zabytków Warszawy,</a:t>
            </a:r>
          </a:p>
          <a:p>
            <a:r>
              <a:rPr lang="pl-PL" dirty="0"/>
              <a:t>   - wyciąga wnioski i podsumowuje poznane treści dotyczące Warszawy- stolicy Polski,</a:t>
            </a:r>
          </a:p>
          <a:p>
            <a:r>
              <a:rPr lang="pl-PL" dirty="0"/>
              <a:t>   - stosuje się do ustalonych w klasie zasad pracy,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8754769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63826" y="556591"/>
            <a:ext cx="110125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i="1" dirty="0"/>
              <a:t>Cele sformułowane w języku ucznia:</a:t>
            </a:r>
            <a:endParaRPr lang="pl-PL" dirty="0"/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Na dzisiejszej  lekcji będziesz :</a:t>
            </a:r>
            <a:endParaRPr lang="pl-PL" dirty="0"/>
          </a:p>
          <a:p>
            <a:r>
              <a:rPr lang="pl-PL" b="1" dirty="0"/>
              <a:t>   - </a:t>
            </a:r>
            <a:r>
              <a:rPr lang="pl-PL" dirty="0"/>
              <a:t>wykorzystywał poznaną wiedzę o Warszawie podczas pracy z tekstem,</a:t>
            </a:r>
          </a:p>
          <a:p>
            <a:r>
              <a:rPr lang="pl-PL" dirty="0"/>
              <a:t>   - utrwalał nazwy poznanych zabytków Warszawy,</a:t>
            </a:r>
          </a:p>
          <a:p>
            <a:r>
              <a:rPr lang="pl-PL" dirty="0"/>
              <a:t>   - rozważał jakie miejsce warto wybrać do zwiedzenia w stolicy,</a:t>
            </a:r>
          </a:p>
          <a:p>
            <a:r>
              <a:rPr lang="pl-PL" dirty="0"/>
              <a:t> </a:t>
            </a:r>
          </a:p>
          <a:p>
            <a:r>
              <a:rPr lang="pl-PL" b="1" dirty="0" err="1"/>
              <a:t>NaCoBeZu</a:t>
            </a:r>
            <a:endParaRPr lang="pl-PL" dirty="0"/>
          </a:p>
          <a:p>
            <a:r>
              <a:rPr lang="pl-PL" b="1" dirty="0"/>
              <a:t>Będę zwracała uwagę na:</a:t>
            </a:r>
            <a:endParaRPr lang="pl-PL" dirty="0"/>
          </a:p>
          <a:p>
            <a:r>
              <a:rPr lang="pl-PL" dirty="0"/>
              <a:t>- prawidłowe wskazywanie nazw prezentowanych zabytków,</a:t>
            </a:r>
          </a:p>
          <a:p>
            <a:r>
              <a:rPr lang="pl-PL" dirty="0"/>
              <a:t>- odpowiednie dopasowanie informacji w tekście,</a:t>
            </a:r>
          </a:p>
          <a:p>
            <a:r>
              <a:rPr lang="pl-PL" dirty="0"/>
              <a:t>- argumentowanie wyboru miejsca do zwiedzenia podczas klasowej wycieczki,</a:t>
            </a:r>
          </a:p>
          <a:p>
            <a:r>
              <a:rPr lang="pl-PL" b="1" dirty="0"/>
              <a:t> </a:t>
            </a:r>
            <a:endParaRPr lang="pl-PL" dirty="0"/>
          </a:p>
          <a:p>
            <a:r>
              <a:rPr lang="pl-PL" b="1" dirty="0"/>
              <a:t>PYTANIE KLUCZOWE:</a:t>
            </a:r>
            <a:endParaRPr lang="pl-PL" dirty="0"/>
          </a:p>
          <a:p>
            <a:r>
              <a:rPr lang="pl-PL" dirty="0"/>
              <a:t> </a:t>
            </a:r>
          </a:p>
          <a:p>
            <a:r>
              <a:rPr lang="pl-PL" i="1" u="sng" dirty="0"/>
              <a:t>Co chciałbym zobaczyć będąc na wycieczce w Warszawie?</a:t>
            </a:r>
            <a:endParaRPr lang="pl-PL" dirty="0"/>
          </a:p>
          <a:p>
            <a:r>
              <a:rPr lang="pl-PL" dirty="0"/>
              <a:t> 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5958048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dło">
  <a:themeElements>
    <a:clrScheme name="Mydło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Mydło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ydł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TM03457510[[fn=Mydło]]</Template>
  <TotalTime>32</TotalTime>
  <Words>397</Words>
  <Application>Microsoft Office PowerPoint</Application>
  <PresentationFormat>Panoramiczny</PresentationFormat>
  <Paragraphs>164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Mydło</vt:lpstr>
      <vt:lpstr>MENTOR ROKU 2016 </vt:lpstr>
      <vt:lpstr>Praca konkursowa autorstwa  mgr Teresy Smoleń  – nauczyciela edukacji wczesnoszkolnej  w Szkole Podstawowej nr 111  w Krakowie  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 ROKU 2016</dc:title>
  <dc:creator>Teresa</dc:creator>
  <cp:lastModifiedBy>Teresa</cp:lastModifiedBy>
  <cp:revision>7</cp:revision>
  <dcterms:created xsi:type="dcterms:W3CDTF">2016-11-13T16:42:44Z</dcterms:created>
  <dcterms:modified xsi:type="dcterms:W3CDTF">2016-11-13T17:25:36Z</dcterms:modified>
</cp:coreProperties>
</file>